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74" r:id="rId3"/>
    <p:sldId id="259" r:id="rId4"/>
    <p:sldId id="277" r:id="rId5"/>
    <p:sldId id="270" r:id="rId6"/>
    <p:sldId id="269" r:id="rId7"/>
    <p:sldId id="257" r:id="rId8"/>
    <p:sldId id="272" r:id="rId9"/>
  </p:sldIdLst>
  <p:sldSz cx="12192000" cy="6858000"/>
  <p:notesSz cx="12192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96" y="28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4/20/2023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100" b="0" i="0">
                <a:solidFill>
                  <a:srgbClr val="1B62AB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4/20/2023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100" b="0" i="0">
                <a:solidFill>
                  <a:srgbClr val="1B62AB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42847" y="1400937"/>
            <a:ext cx="4899660" cy="47688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rgbClr val="242753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7355" y="1796795"/>
            <a:ext cx="5364480" cy="45008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4/20/2023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1999" cy="6857997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100" b="0" i="0">
                <a:solidFill>
                  <a:srgbClr val="1B62AB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4/20/2023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1999" cy="6857997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4/20/2023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4571"/>
            <a:ext cx="12191999" cy="6853426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32866" y="284810"/>
            <a:ext cx="6868795" cy="4978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100" b="0" i="0">
                <a:solidFill>
                  <a:srgbClr val="1B62AB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26363" y="1103375"/>
            <a:ext cx="7071359" cy="3159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4/20/2023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start.bolshayaperemena.online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www.start.bolshayaperemena.online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1888A455-0AFB-4877-8962-834F176289E1}"/>
              </a:ext>
            </a:extLst>
          </p:cNvPr>
          <p:cNvGrpSpPr/>
          <p:nvPr/>
        </p:nvGrpSpPr>
        <p:grpSpPr>
          <a:xfrm>
            <a:off x="-152400" y="2057400"/>
            <a:ext cx="6248401" cy="2144818"/>
            <a:chOff x="-152400" y="2057400"/>
            <a:chExt cx="6248401" cy="2144818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6BF953A3-404A-4D9B-9D18-78A2D41118CE}"/>
                </a:ext>
              </a:extLst>
            </p:cNvPr>
            <p:cNvSpPr txBox="1"/>
            <p:nvPr/>
          </p:nvSpPr>
          <p:spPr>
            <a:xfrm>
              <a:off x="762001" y="2057400"/>
              <a:ext cx="53340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>
                  <a:solidFill>
                    <a:schemeClr val="bg1"/>
                  </a:solidFill>
                </a:rPr>
                <a:t>Всероссийский конкурс для школьников</a:t>
              </a:r>
              <a:r>
                <a:rPr lang="en-US" sz="3200" dirty="0">
                  <a:solidFill>
                    <a:schemeClr val="bg1"/>
                  </a:solidFill>
                </a:rPr>
                <a:t> 5-10 </a:t>
              </a:r>
              <a:r>
                <a:rPr lang="ru-RU" sz="3200" dirty="0">
                  <a:solidFill>
                    <a:schemeClr val="bg1"/>
                  </a:solidFill>
                </a:rPr>
                <a:t>классов</a:t>
              </a:r>
            </a:p>
          </p:txBody>
        </p:sp>
        <p:sp>
          <p:nvSpPr>
            <p:cNvPr id="3" name="Прямоугольник: скругленные углы 2">
              <a:extLst>
                <a:ext uri="{FF2B5EF4-FFF2-40B4-BE49-F238E27FC236}">
                  <a16:creationId xmlns:a16="http://schemas.microsoft.com/office/drawing/2014/main" id="{324F5FA0-46CB-41BC-8FB7-FBB4B5E6C991}"/>
                </a:ext>
              </a:extLst>
            </p:cNvPr>
            <p:cNvSpPr/>
            <p:nvPr/>
          </p:nvSpPr>
          <p:spPr>
            <a:xfrm>
              <a:off x="-152400" y="3125000"/>
              <a:ext cx="1256900" cy="1077218"/>
            </a:xfrm>
            <a:prstGeom prst="roundRect">
              <a:avLst>
                <a:gd name="adj" fmla="val 951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BF571508-9351-4CA6-B475-E69D6205CE50}"/>
              </a:ext>
            </a:extLst>
          </p:cNvPr>
          <p:cNvSpPr/>
          <p:nvPr/>
        </p:nvSpPr>
        <p:spPr>
          <a:xfrm>
            <a:off x="-52432" y="5334000"/>
            <a:ext cx="10491831" cy="152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E04DA60-09B0-4ADF-AA02-E47206B62552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936858" y="1972255"/>
            <a:ext cx="10569341" cy="830997"/>
          </a:xfrm>
        </p:spPr>
        <p:txBody>
          <a:bodyPr/>
          <a:lstStyle/>
          <a:p>
            <a:pPr marL="285750" indent="-285750">
              <a:buClr>
                <a:schemeClr val="tx1">
                  <a:lumMod val="50000"/>
                  <a:lumOff val="50000"/>
                </a:schemeClr>
              </a:buClr>
              <a:buFont typeface="Calibri" panose="020F0502020204030204" pitchFamily="34" charset="0"/>
              <a:buChar char="-"/>
            </a:pPr>
            <a:r>
              <a:rPr lang="ru-RU" dirty="0"/>
              <a:t>выявление обучающихся с активной жизненной позицией, нестандартным мышлением, творческими способностями, активной социальной позицией, которые не боятся проявлять себя, учиться новому, самосовершенствоваться, менять мир к лучшему.</a:t>
            </a: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5A06BC43-2DBD-4DE4-90F9-D5C5037A0F5F}"/>
              </a:ext>
            </a:extLst>
          </p:cNvPr>
          <p:cNvSpPr txBox="1">
            <a:spLocks/>
          </p:cNvSpPr>
          <p:nvPr/>
        </p:nvSpPr>
        <p:spPr>
          <a:xfrm>
            <a:off x="874804" y="1524000"/>
            <a:ext cx="1036320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100" b="0" i="0">
                <a:solidFill>
                  <a:srgbClr val="1B62AB"/>
                </a:solidFill>
                <a:latin typeface="Microsoft Sans Serif"/>
                <a:ea typeface="+mj-ea"/>
                <a:cs typeface="Microsoft Sans Serif"/>
              </a:defRPr>
            </a:lvl1pPr>
          </a:lstStyle>
          <a:p>
            <a:r>
              <a:rPr lang="ru-RU" sz="2400" u="sng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Цель конкурса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6950468-0FD6-460B-82A9-775D0A7D3578}"/>
              </a:ext>
            </a:extLst>
          </p:cNvPr>
          <p:cNvSpPr txBox="1"/>
          <p:nvPr/>
        </p:nvSpPr>
        <p:spPr>
          <a:xfrm>
            <a:off x="838200" y="3362727"/>
            <a:ext cx="9982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tx1">
                  <a:lumMod val="50000"/>
                  <a:lumOff val="50000"/>
                </a:schemeClr>
              </a:buClr>
              <a:buFont typeface="Calibri" panose="020F0502020204030204" pitchFamily="34" charset="0"/>
              <a:buChar char="-"/>
            </a:pPr>
            <a:r>
              <a:rPr lang="ru-RU" dirty="0"/>
              <a:t>формирование единого сообщества детей и взрослых на базе образовательных организаций;</a:t>
            </a:r>
          </a:p>
          <a:p>
            <a:pPr marL="285750" indent="-285750">
              <a:buClr>
                <a:schemeClr val="tx1">
                  <a:lumMod val="50000"/>
                  <a:lumOff val="50000"/>
                </a:schemeClr>
              </a:buClr>
              <a:buFont typeface="Calibri" panose="020F0502020204030204" pitchFamily="34" charset="0"/>
              <a:buChar char="-"/>
            </a:pPr>
            <a:r>
              <a:rPr lang="ru-RU" dirty="0"/>
              <a:t>поощрение каждого ребенка, независимо от его успеваемости в образовательной организации, оказание помощи в определении траектории собственного развития;</a:t>
            </a:r>
          </a:p>
          <a:p>
            <a:pPr marL="285750" indent="-285750">
              <a:buClr>
                <a:schemeClr val="tx1">
                  <a:lumMod val="50000"/>
                  <a:lumOff val="50000"/>
                </a:schemeClr>
              </a:buClr>
              <a:buFont typeface="Calibri" panose="020F0502020204030204" pitchFamily="34" charset="0"/>
              <a:buChar char="-"/>
            </a:pPr>
            <a:r>
              <a:rPr lang="ru-RU" dirty="0"/>
              <a:t>обеспечение каждому обучающемуся открытой информационно-образовательной среды в целях создания равных стартовых возможностей для эффективного саморазвития;</a:t>
            </a:r>
          </a:p>
          <a:p>
            <a:pPr marL="285750" indent="-285750">
              <a:buClr>
                <a:schemeClr val="tx1">
                  <a:lumMod val="50000"/>
                  <a:lumOff val="50000"/>
                </a:schemeClr>
              </a:buClr>
              <a:buFont typeface="Calibri" panose="020F0502020204030204" pitchFamily="34" charset="0"/>
              <a:buChar char="-"/>
            </a:pPr>
            <a:r>
              <a:rPr lang="ru-RU" dirty="0"/>
              <a:t>выявление и эффективная поддержка всестороннего развития и реализации способностей обучающихся по основным направлениям конкурса.</a:t>
            </a: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0039C1B2-70CB-4251-8F9B-37A4DE121B74}"/>
              </a:ext>
            </a:extLst>
          </p:cNvPr>
          <p:cNvSpPr txBox="1">
            <a:spLocks/>
          </p:cNvSpPr>
          <p:nvPr/>
        </p:nvSpPr>
        <p:spPr>
          <a:xfrm>
            <a:off x="861970" y="2972067"/>
            <a:ext cx="1036320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100" b="0" i="0">
                <a:solidFill>
                  <a:srgbClr val="1B62AB"/>
                </a:solidFill>
                <a:latin typeface="Microsoft Sans Serif"/>
                <a:ea typeface="+mj-ea"/>
                <a:cs typeface="Microsoft Sans Serif"/>
              </a:defRPr>
            </a:lvl1pPr>
          </a:lstStyle>
          <a:p>
            <a:r>
              <a:rPr lang="ru-RU" sz="2400" u="sng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Задачи конкурса</a:t>
            </a:r>
          </a:p>
        </p:txBody>
      </p:sp>
    </p:spTree>
    <p:extLst>
      <p:ext uri="{BB962C8B-B14F-4D97-AF65-F5344CB8AC3E}">
        <p14:creationId xmlns:p14="http://schemas.microsoft.com/office/powerpoint/2010/main" val="1781125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32866" y="284810"/>
            <a:ext cx="8582660" cy="497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120" dirty="0"/>
              <a:t>«Большая</a:t>
            </a:r>
            <a:r>
              <a:rPr spc="355" dirty="0"/>
              <a:t> </a:t>
            </a:r>
            <a:r>
              <a:rPr spc="120" dirty="0"/>
              <a:t>перемена</a:t>
            </a:r>
            <a:r>
              <a:rPr spc="375" dirty="0"/>
              <a:t> </a:t>
            </a:r>
            <a:r>
              <a:rPr spc="520" dirty="0"/>
              <a:t>–</a:t>
            </a:r>
            <a:r>
              <a:rPr spc="355" dirty="0"/>
              <a:t> </a:t>
            </a:r>
            <a:r>
              <a:rPr spc="-135" dirty="0"/>
              <a:t>202</a:t>
            </a:r>
            <a:r>
              <a:rPr lang="ru-RU" spc="-135" dirty="0"/>
              <a:t>2</a:t>
            </a:r>
            <a:r>
              <a:rPr spc="-135" dirty="0"/>
              <a:t>».</a:t>
            </a:r>
            <a:r>
              <a:rPr spc="375" dirty="0"/>
              <a:t> </a:t>
            </a:r>
            <a:r>
              <a:rPr spc="200" dirty="0"/>
              <a:t>Как</a:t>
            </a:r>
            <a:r>
              <a:rPr spc="355" dirty="0"/>
              <a:t> </a:t>
            </a:r>
            <a:r>
              <a:rPr spc="220" dirty="0"/>
              <a:t>это</a:t>
            </a:r>
            <a:r>
              <a:rPr spc="375" dirty="0"/>
              <a:t> </a:t>
            </a:r>
            <a:r>
              <a:rPr spc="60" dirty="0"/>
              <a:t>было</a:t>
            </a:r>
          </a:p>
        </p:txBody>
      </p:sp>
      <p:sp>
        <p:nvSpPr>
          <p:cNvPr id="15" name="object 15"/>
          <p:cNvSpPr/>
          <p:nvPr/>
        </p:nvSpPr>
        <p:spPr>
          <a:xfrm>
            <a:off x="626363" y="2248904"/>
            <a:ext cx="2616835" cy="2082164"/>
          </a:xfrm>
          <a:custGeom>
            <a:avLst/>
            <a:gdLst/>
            <a:ahLst/>
            <a:cxnLst/>
            <a:rect l="l" t="t" r="r" b="b"/>
            <a:pathLst>
              <a:path w="2616835" h="2082164">
                <a:moveTo>
                  <a:pt x="2616708" y="0"/>
                </a:moveTo>
                <a:lnTo>
                  <a:pt x="0" y="0"/>
                </a:lnTo>
                <a:lnTo>
                  <a:pt x="0" y="2081783"/>
                </a:lnTo>
                <a:lnTo>
                  <a:pt x="2616708" y="2081783"/>
                </a:lnTo>
                <a:lnTo>
                  <a:pt x="2616708" y="0"/>
                </a:lnTo>
                <a:close/>
              </a:path>
            </a:pathLst>
          </a:custGeom>
          <a:solidFill>
            <a:srgbClr val="4DBB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322320" y="2248904"/>
            <a:ext cx="2397760" cy="2082164"/>
          </a:xfrm>
          <a:custGeom>
            <a:avLst/>
            <a:gdLst/>
            <a:ahLst/>
            <a:cxnLst/>
            <a:rect l="l" t="t" r="r" b="b"/>
            <a:pathLst>
              <a:path w="2397760" h="2082164">
                <a:moveTo>
                  <a:pt x="2397252" y="0"/>
                </a:moveTo>
                <a:lnTo>
                  <a:pt x="0" y="0"/>
                </a:lnTo>
                <a:lnTo>
                  <a:pt x="0" y="2081783"/>
                </a:lnTo>
                <a:lnTo>
                  <a:pt x="2397252" y="2081783"/>
                </a:lnTo>
                <a:lnTo>
                  <a:pt x="2397252" y="0"/>
                </a:lnTo>
                <a:close/>
              </a:path>
            </a:pathLst>
          </a:custGeom>
          <a:solidFill>
            <a:srgbClr val="4DBB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3095457" y="2682239"/>
            <a:ext cx="2855417" cy="1084208"/>
          </a:xfrm>
          <a:prstGeom prst="rect">
            <a:avLst/>
          </a:prstGeom>
        </p:spPr>
        <p:txBody>
          <a:bodyPr vert="horz" wrap="square" lIns="0" tIns="40005" rIns="0" bIns="0" rtlCol="0">
            <a:spAutoFit/>
          </a:bodyPr>
          <a:lstStyle/>
          <a:p>
            <a:pPr marL="511175" marR="499745" algn="ctr">
              <a:lnSpc>
                <a:spcPct val="114999"/>
              </a:lnSpc>
              <a:spcBef>
                <a:spcPts val="100"/>
              </a:spcBef>
            </a:pPr>
            <a:r>
              <a:rPr lang="ru-RU" sz="1200" b="1" dirty="0">
                <a:solidFill>
                  <a:srgbClr val="FFFFFF"/>
                </a:solidFill>
                <a:latin typeface="Arial"/>
                <a:cs typeface="Arial"/>
              </a:rPr>
              <a:t>5 старшеклассников участвовали в финале (ДЦ «</a:t>
            </a:r>
            <a:r>
              <a:rPr lang="ru-RU" sz="1200" b="1" dirty="0" err="1">
                <a:solidFill>
                  <a:srgbClr val="FFFFFF"/>
                </a:solidFill>
                <a:latin typeface="Arial"/>
                <a:cs typeface="Arial"/>
              </a:rPr>
              <a:t>Артэк</a:t>
            </a:r>
            <a:r>
              <a:rPr lang="ru-RU" sz="1200" b="1" dirty="0">
                <a:solidFill>
                  <a:srgbClr val="FFFFFF"/>
                </a:solidFill>
                <a:latin typeface="Arial"/>
                <a:cs typeface="Arial"/>
              </a:rPr>
              <a:t>»), четверо получили по 200 тыс. и один - 1 млн. рублей</a:t>
            </a:r>
            <a:endParaRPr lang="ru-RU" sz="1200" dirty="0">
              <a:latin typeface="Arial"/>
              <a:cs typeface="Arial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5798820" y="2254999"/>
            <a:ext cx="2528570" cy="2075814"/>
          </a:xfrm>
          <a:custGeom>
            <a:avLst/>
            <a:gdLst/>
            <a:ahLst/>
            <a:cxnLst/>
            <a:rect l="l" t="t" r="r" b="b"/>
            <a:pathLst>
              <a:path w="2528570" h="2075814">
                <a:moveTo>
                  <a:pt x="2528316" y="100584"/>
                </a:moveTo>
                <a:lnTo>
                  <a:pt x="2406396" y="100584"/>
                </a:lnTo>
                <a:lnTo>
                  <a:pt x="2406396" y="0"/>
                </a:lnTo>
                <a:lnTo>
                  <a:pt x="219456" y="0"/>
                </a:lnTo>
                <a:lnTo>
                  <a:pt x="219456" y="100584"/>
                </a:lnTo>
                <a:lnTo>
                  <a:pt x="105156" y="100584"/>
                </a:lnTo>
                <a:lnTo>
                  <a:pt x="105156" y="106680"/>
                </a:lnTo>
                <a:lnTo>
                  <a:pt x="105156" y="214884"/>
                </a:lnTo>
                <a:lnTo>
                  <a:pt x="0" y="214884"/>
                </a:lnTo>
                <a:lnTo>
                  <a:pt x="0" y="2075688"/>
                </a:lnTo>
                <a:lnTo>
                  <a:pt x="2528316" y="2075688"/>
                </a:lnTo>
                <a:lnTo>
                  <a:pt x="2528316" y="214884"/>
                </a:lnTo>
                <a:lnTo>
                  <a:pt x="2528316" y="106680"/>
                </a:lnTo>
                <a:lnTo>
                  <a:pt x="2528316" y="100584"/>
                </a:lnTo>
                <a:close/>
              </a:path>
            </a:pathLst>
          </a:custGeom>
          <a:solidFill>
            <a:srgbClr val="4DBB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5719572" y="3014574"/>
            <a:ext cx="2740152" cy="419538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11175" marR="499745" algn="ctr">
              <a:lnSpc>
                <a:spcPct val="114999"/>
              </a:lnSpc>
              <a:spcBef>
                <a:spcPts val="100"/>
              </a:spcBef>
            </a:pPr>
            <a:r>
              <a:rPr lang="ru-RU" sz="1200" b="1" dirty="0">
                <a:solidFill>
                  <a:schemeClr val="bg1"/>
                </a:solidFill>
                <a:latin typeface="Arial"/>
                <a:cs typeface="Arial"/>
              </a:rPr>
              <a:t>1 студент СПО получил 1 млн. руб.</a:t>
            </a:r>
            <a:endParaRPr sz="12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pic>
        <p:nvPicPr>
          <p:cNvPr id="21" name="object 2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592311" y="2005583"/>
            <a:ext cx="2877311" cy="1353312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592311" y="3456432"/>
            <a:ext cx="2898648" cy="1426464"/>
          </a:xfrm>
          <a:prstGeom prst="rect">
            <a:avLst/>
          </a:prstGeom>
        </p:spPr>
      </p:pic>
      <p:sp>
        <p:nvSpPr>
          <p:cNvPr id="23" name="object 23"/>
          <p:cNvSpPr/>
          <p:nvPr/>
        </p:nvSpPr>
        <p:spPr>
          <a:xfrm>
            <a:off x="623316" y="2235200"/>
            <a:ext cx="2620010" cy="2108200"/>
          </a:xfrm>
          <a:custGeom>
            <a:avLst/>
            <a:gdLst/>
            <a:ahLst/>
            <a:cxnLst/>
            <a:rect l="l" t="t" r="r" b="b"/>
            <a:pathLst>
              <a:path w="2620010" h="2108200">
                <a:moveTo>
                  <a:pt x="207264" y="2002523"/>
                </a:moveTo>
                <a:lnTo>
                  <a:pt x="108191" y="2002523"/>
                </a:lnTo>
                <a:lnTo>
                  <a:pt x="108191" y="1901939"/>
                </a:lnTo>
                <a:lnTo>
                  <a:pt x="0" y="1901939"/>
                </a:lnTo>
                <a:lnTo>
                  <a:pt x="0" y="2002523"/>
                </a:lnTo>
                <a:lnTo>
                  <a:pt x="0" y="2107679"/>
                </a:lnTo>
                <a:lnTo>
                  <a:pt x="108191" y="2107679"/>
                </a:lnTo>
                <a:lnTo>
                  <a:pt x="207264" y="2107679"/>
                </a:lnTo>
                <a:lnTo>
                  <a:pt x="207264" y="2002523"/>
                </a:lnTo>
                <a:close/>
              </a:path>
              <a:path w="2620010" h="2108200">
                <a:moveTo>
                  <a:pt x="234696" y="6083"/>
                </a:moveTo>
                <a:lnTo>
                  <a:pt x="120396" y="6083"/>
                </a:lnTo>
                <a:lnTo>
                  <a:pt x="1524" y="6083"/>
                </a:lnTo>
                <a:lnTo>
                  <a:pt x="0" y="6083"/>
                </a:lnTo>
                <a:lnTo>
                  <a:pt x="0" y="240779"/>
                </a:lnTo>
                <a:lnTo>
                  <a:pt x="120396" y="240779"/>
                </a:lnTo>
                <a:lnTo>
                  <a:pt x="120396" y="126479"/>
                </a:lnTo>
                <a:lnTo>
                  <a:pt x="234696" y="126479"/>
                </a:lnTo>
                <a:lnTo>
                  <a:pt x="234696" y="6083"/>
                </a:lnTo>
                <a:close/>
              </a:path>
              <a:path w="2620010" h="2108200">
                <a:moveTo>
                  <a:pt x="2618232" y="1901939"/>
                </a:moveTo>
                <a:lnTo>
                  <a:pt x="2510028" y="1901939"/>
                </a:lnTo>
                <a:lnTo>
                  <a:pt x="2510028" y="2002523"/>
                </a:lnTo>
                <a:lnTo>
                  <a:pt x="2410968" y="2002523"/>
                </a:lnTo>
                <a:lnTo>
                  <a:pt x="2410968" y="2107679"/>
                </a:lnTo>
                <a:lnTo>
                  <a:pt x="2510028" y="2107679"/>
                </a:lnTo>
                <a:lnTo>
                  <a:pt x="2618219" y="2107679"/>
                </a:lnTo>
                <a:lnTo>
                  <a:pt x="2618232" y="1901939"/>
                </a:lnTo>
                <a:close/>
              </a:path>
              <a:path w="2620010" h="2108200">
                <a:moveTo>
                  <a:pt x="2619756" y="0"/>
                </a:moveTo>
                <a:lnTo>
                  <a:pt x="2499360" y="0"/>
                </a:lnTo>
                <a:lnTo>
                  <a:pt x="2386584" y="0"/>
                </a:lnTo>
                <a:lnTo>
                  <a:pt x="2386584" y="120383"/>
                </a:lnTo>
                <a:lnTo>
                  <a:pt x="2499360" y="120383"/>
                </a:lnTo>
                <a:lnTo>
                  <a:pt x="2499360" y="234683"/>
                </a:lnTo>
                <a:lnTo>
                  <a:pt x="2619743" y="234683"/>
                </a:lnTo>
                <a:lnTo>
                  <a:pt x="2619743" y="120383"/>
                </a:lnTo>
                <a:lnTo>
                  <a:pt x="261975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319272" y="2235200"/>
            <a:ext cx="2400300" cy="2108200"/>
          </a:xfrm>
          <a:custGeom>
            <a:avLst/>
            <a:gdLst/>
            <a:ahLst/>
            <a:cxnLst/>
            <a:rect l="l" t="t" r="r" b="b"/>
            <a:pathLst>
              <a:path w="2400300" h="2108200">
                <a:moveTo>
                  <a:pt x="207264" y="2002523"/>
                </a:moveTo>
                <a:lnTo>
                  <a:pt x="108204" y="2002523"/>
                </a:lnTo>
                <a:lnTo>
                  <a:pt x="108204" y="1901939"/>
                </a:lnTo>
                <a:lnTo>
                  <a:pt x="1524" y="1901939"/>
                </a:lnTo>
                <a:lnTo>
                  <a:pt x="1524" y="2002523"/>
                </a:lnTo>
                <a:lnTo>
                  <a:pt x="1524" y="2107679"/>
                </a:lnTo>
                <a:lnTo>
                  <a:pt x="108204" y="2107679"/>
                </a:lnTo>
                <a:lnTo>
                  <a:pt x="207264" y="2107679"/>
                </a:lnTo>
                <a:lnTo>
                  <a:pt x="207264" y="2002523"/>
                </a:lnTo>
                <a:close/>
              </a:path>
              <a:path w="2400300" h="2108200">
                <a:moveTo>
                  <a:pt x="236220" y="6083"/>
                </a:moveTo>
                <a:lnTo>
                  <a:pt x="121920" y="6083"/>
                </a:lnTo>
                <a:lnTo>
                  <a:pt x="1524" y="6083"/>
                </a:lnTo>
                <a:lnTo>
                  <a:pt x="0" y="6083"/>
                </a:lnTo>
                <a:lnTo>
                  <a:pt x="0" y="240779"/>
                </a:lnTo>
                <a:lnTo>
                  <a:pt x="121920" y="240779"/>
                </a:lnTo>
                <a:lnTo>
                  <a:pt x="121920" y="126479"/>
                </a:lnTo>
                <a:lnTo>
                  <a:pt x="236220" y="126479"/>
                </a:lnTo>
                <a:lnTo>
                  <a:pt x="236220" y="6083"/>
                </a:lnTo>
                <a:close/>
              </a:path>
              <a:path w="2400300" h="2108200">
                <a:moveTo>
                  <a:pt x="2397252" y="1901939"/>
                </a:moveTo>
                <a:lnTo>
                  <a:pt x="2290572" y="1901939"/>
                </a:lnTo>
                <a:lnTo>
                  <a:pt x="2290572" y="2002523"/>
                </a:lnTo>
                <a:lnTo>
                  <a:pt x="2191512" y="2002523"/>
                </a:lnTo>
                <a:lnTo>
                  <a:pt x="2191512" y="2107679"/>
                </a:lnTo>
                <a:lnTo>
                  <a:pt x="2290572" y="2107679"/>
                </a:lnTo>
                <a:lnTo>
                  <a:pt x="2397252" y="2107679"/>
                </a:lnTo>
                <a:lnTo>
                  <a:pt x="2397252" y="2002523"/>
                </a:lnTo>
                <a:lnTo>
                  <a:pt x="2397252" y="1901939"/>
                </a:lnTo>
                <a:close/>
              </a:path>
              <a:path w="2400300" h="2108200">
                <a:moveTo>
                  <a:pt x="2400300" y="0"/>
                </a:moveTo>
                <a:lnTo>
                  <a:pt x="2278380" y="0"/>
                </a:lnTo>
                <a:lnTo>
                  <a:pt x="2165604" y="0"/>
                </a:lnTo>
                <a:lnTo>
                  <a:pt x="2165604" y="120383"/>
                </a:lnTo>
                <a:lnTo>
                  <a:pt x="2278380" y="120383"/>
                </a:lnTo>
                <a:lnTo>
                  <a:pt x="2278380" y="234683"/>
                </a:lnTo>
                <a:lnTo>
                  <a:pt x="2400300" y="234683"/>
                </a:lnTo>
                <a:lnTo>
                  <a:pt x="2400300" y="120383"/>
                </a:lnTo>
                <a:lnTo>
                  <a:pt x="24003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782056" y="2235200"/>
            <a:ext cx="2545080" cy="2108200"/>
          </a:xfrm>
          <a:custGeom>
            <a:avLst/>
            <a:gdLst/>
            <a:ahLst/>
            <a:cxnLst/>
            <a:rect l="l" t="t" r="r" b="b"/>
            <a:pathLst>
              <a:path w="2545079" h="2108200">
                <a:moveTo>
                  <a:pt x="207251" y="2002523"/>
                </a:moveTo>
                <a:lnTo>
                  <a:pt x="108191" y="2002523"/>
                </a:lnTo>
                <a:lnTo>
                  <a:pt x="108191" y="1901939"/>
                </a:lnTo>
                <a:lnTo>
                  <a:pt x="1524" y="1901939"/>
                </a:lnTo>
                <a:lnTo>
                  <a:pt x="1524" y="2002523"/>
                </a:lnTo>
                <a:lnTo>
                  <a:pt x="1524" y="2107679"/>
                </a:lnTo>
                <a:lnTo>
                  <a:pt x="108191" y="2107679"/>
                </a:lnTo>
                <a:lnTo>
                  <a:pt x="207251" y="2107679"/>
                </a:lnTo>
                <a:lnTo>
                  <a:pt x="207251" y="2002523"/>
                </a:lnTo>
                <a:close/>
              </a:path>
              <a:path w="2545079" h="2108200">
                <a:moveTo>
                  <a:pt x="236220" y="6083"/>
                </a:moveTo>
                <a:lnTo>
                  <a:pt x="121920" y="6083"/>
                </a:lnTo>
                <a:lnTo>
                  <a:pt x="1524" y="6083"/>
                </a:lnTo>
                <a:lnTo>
                  <a:pt x="0" y="6083"/>
                </a:lnTo>
                <a:lnTo>
                  <a:pt x="0" y="240779"/>
                </a:lnTo>
                <a:lnTo>
                  <a:pt x="121920" y="240779"/>
                </a:lnTo>
                <a:lnTo>
                  <a:pt x="121920" y="126479"/>
                </a:lnTo>
                <a:lnTo>
                  <a:pt x="236220" y="126479"/>
                </a:lnTo>
                <a:lnTo>
                  <a:pt x="236220" y="6083"/>
                </a:lnTo>
                <a:close/>
              </a:path>
              <a:path w="2545079" h="2108200">
                <a:moveTo>
                  <a:pt x="2542032" y="2002523"/>
                </a:moveTo>
                <a:lnTo>
                  <a:pt x="2542019" y="1901939"/>
                </a:lnTo>
                <a:lnTo>
                  <a:pt x="2435352" y="1901939"/>
                </a:lnTo>
                <a:lnTo>
                  <a:pt x="2435352" y="2002523"/>
                </a:lnTo>
                <a:lnTo>
                  <a:pt x="2336292" y="2002523"/>
                </a:lnTo>
                <a:lnTo>
                  <a:pt x="2336292" y="2107679"/>
                </a:lnTo>
                <a:lnTo>
                  <a:pt x="2435352" y="2107679"/>
                </a:lnTo>
                <a:lnTo>
                  <a:pt x="2542019" y="2107679"/>
                </a:lnTo>
                <a:lnTo>
                  <a:pt x="2542032" y="2002523"/>
                </a:lnTo>
                <a:close/>
              </a:path>
              <a:path w="2545079" h="2108200">
                <a:moveTo>
                  <a:pt x="2545080" y="0"/>
                </a:moveTo>
                <a:lnTo>
                  <a:pt x="2423160" y="0"/>
                </a:lnTo>
                <a:lnTo>
                  <a:pt x="2310384" y="0"/>
                </a:lnTo>
                <a:lnTo>
                  <a:pt x="2310384" y="120383"/>
                </a:lnTo>
                <a:lnTo>
                  <a:pt x="2423160" y="120383"/>
                </a:lnTo>
                <a:lnTo>
                  <a:pt x="2423160" y="234683"/>
                </a:lnTo>
                <a:lnTo>
                  <a:pt x="2545080" y="234683"/>
                </a:lnTo>
                <a:lnTo>
                  <a:pt x="2545080" y="120383"/>
                </a:lnTo>
                <a:lnTo>
                  <a:pt x="254508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8092440" y="1993391"/>
            <a:ext cx="234950" cy="1635760"/>
          </a:xfrm>
          <a:custGeom>
            <a:avLst/>
            <a:gdLst/>
            <a:ahLst/>
            <a:cxnLst/>
            <a:rect l="l" t="t" r="r" b="b"/>
            <a:pathLst>
              <a:path w="234950" h="1635760">
                <a:moveTo>
                  <a:pt x="231648" y="1530096"/>
                </a:moveTo>
                <a:lnTo>
                  <a:pt x="231635" y="1429512"/>
                </a:lnTo>
                <a:lnTo>
                  <a:pt x="124968" y="1429512"/>
                </a:lnTo>
                <a:lnTo>
                  <a:pt x="124968" y="1530096"/>
                </a:lnTo>
                <a:lnTo>
                  <a:pt x="25908" y="1530096"/>
                </a:lnTo>
                <a:lnTo>
                  <a:pt x="25908" y="1635252"/>
                </a:lnTo>
                <a:lnTo>
                  <a:pt x="124968" y="1635252"/>
                </a:lnTo>
                <a:lnTo>
                  <a:pt x="231635" y="1635252"/>
                </a:lnTo>
                <a:lnTo>
                  <a:pt x="231648" y="1530096"/>
                </a:lnTo>
                <a:close/>
              </a:path>
              <a:path w="234950" h="1635760">
                <a:moveTo>
                  <a:pt x="234696" y="0"/>
                </a:moveTo>
                <a:lnTo>
                  <a:pt x="112776" y="0"/>
                </a:lnTo>
                <a:lnTo>
                  <a:pt x="0" y="0"/>
                </a:lnTo>
                <a:lnTo>
                  <a:pt x="0" y="118872"/>
                </a:lnTo>
                <a:lnTo>
                  <a:pt x="112776" y="118872"/>
                </a:lnTo>
                <a:lnTo>
                  <a:pt x="112776" y="233172"/>
                </a:lnTo>
                <a:lnTo>
                  <a:pt x="234696" y="233172"/>
                </a:lnTo>
                <a:lnTo>
                  <a:pt x="234696" y="118872"/>
                </a:lnTo>
                <a:lnTo>
                  <a:pt x="2346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23316" y="2005583"/>
            <a:ext cx="234950" cy="1617345"/>
          </a:xfrm>
          <a:custGeom>
            <a:avLst/>
            <a:gdLst/>
            <a:ahLst/>
            <a:cxnLst/>
            <a:rect l="l" t="t" r="r" b="b"/>
            <a:pathLst>
              <a:path w="234950" h="1617345">
                <a:moveTo>
                  <a:pt x="207264" y="1511820"/>
                </a:moveTo>
                <a:lnTo>
                  <a:pt x="108191" y="1511820"/>
                </a:lnTo>
                <a:lnTo>
                  <a:pt x="108191" y="1411224"/>
                </a:lnTo>
                <a:lnTo>
                  <a:pt x="0" y="1411224"/>
                </a:lnTo>
                <a:lnTo>
                  <a:pt x="0" y="1511820"/>
                </a:lnTo>
                <a:lnTo>
                  <a:pt x="0" y="1616964"/>
                </a:lnTo>
                <a:lnTo>
                  <a:pt x="108191" y="1616964"/>
                </a:lnTo>
                <a:lnTo>
                  <a:pt x="207264" y="1616964"/>
                </a:lnTo>
                <a:lnTo>
                  <a:pt x="207264" y="1511820"/>
                </a:lnTo>
                <a:close/>
              </a:path>
              <a:path w="234950" h="1617345">
                <a:moveTo>
                  <a:pt x="234696" y="0"/>
                </a:moveTo>
                <a:lnTo>
                  <a:pt x="120396" y="0"/>
                </a:lnTo>
                <a:lnTo>
                  <a:pt x="1524" y="0"/>
                </a:lnTo>
                <a:lnTo>
                  <a:pt x="0" y="0"/>
                </a:lnTo>
                <a:lnTo>
                  <a:pt x="0" y="234696"/>
                </a:lnTo>
                <a:lnTo>
                  <a:pt x="120396" y="234696"/>
                </a:lnTo>
                <a:lnTo>
                  <a:pt x="120396" y="120396"/>
                </a:lnTo>
                <a:lnTo>
                  <a:pt x="234696" y="120396"/>
                </a:lnTo>
                <a:lnTo>
                  <a:pt x="2346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8" name="object 2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592311" y="4986528"/>
            <a:ext cx="2898648" cy="1290828"/>
          </a:xfrm>
          <a:prstGeom prst="rect">
            <a:avLst/>
          </a:prstGeom>
        </p:spPr>
      </p:pic>
      <p:sp>
        <p:nvSpPr>
          <p:cNvPr id="29" name="object 16">
            <a:extLst>
              <a:ext uri="{FF2B5EF4-FFF2-40B4-BE49-F238E27FC236}">
                <a16:creationId xmlns:a16="http://schemas.microsoft.com/office/drawing/2014/main" id="{AB8E75B3-85BE-4646-A66F-900DEADEE3E6}"/>
              </a:ext>
            </a:extLst>
          </p:cNvPr>
          <p:cNvSpPr txBox="1"/>
          <p:nvPr/>
        </p:nvSpPr>
        <p:spPr>
          <a:xfrm>
            <a:off x="775271" y="2997088"/>
            <a:ext cx="2371725" cy="6311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7940" marR="17145" algn="ctr">
              <a:lnSpc>
                <a:spcPct val="115100"/>
              </a:lnSpc>
              <a:spcBef>
                <a:spcPts val="95"/>
              </a:spcBef>
            </a:pPr>
            <a:r>
              <a:rPr lang="ru-RU" sz="1200" b="1" dirty="0">
                <a:solidFill>
                  <a:srgbClr val="FFFFFF"/>
                </a:solidFill>
                <a:latin typeface="Arial"/>
                <a:cs typeface="Arial"/>
              </a:rPr>
              <a:t>В Вологодской области участниками стали более 30 тыс. школьников</a:t>
            </a:r>
            <a:endParaRPr sz="1200" dirty="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3028" y="1157053"/>
            <a:ext cx="7596887" cy="442429"/>
          </a:xfrm>
          <a:prstGeom prst="rect">
            <a:avLst/>
          </a:prstGeom>
          <a:solidFill>
            <a:srgbClr val="FF9F61"/>
          </a:solidFill>
        </p:spPr>
        <p:txBody>
          <a:bodyPr vert="horz" wrap="square" lIns="0" tIns="133350" rIns="0" bIns="0" rtlCol="0" anchor="ctr" anchorCtr="0">
            <a:spAutoFit/>
          </a:bodyPr>
          <a:lstStyle/>
          <a:p>
            <a:pPr marL="675005" algn="ctr">
              <a:lnSpc>
                <a:spcPct val="100000"/>
              </a:lnSpc>
              <a:spcBef>
                <a:spcPts val="1050"/>
              </a:spcBef>
            </a:pPr>
            <a:r>
              <a:rPr sz="2000" b="1" spc="-5" dirty="0">
                <a:solidFill>
                  <a:srgbClr val="FFFFFF"/>
                </a:solidFill>
                <a:latin typeface="Arial"/>
                <a:cs typeface="Arial"/>
              </a:rPr>
              <a:t>ПРИНЯЛИ</a:t>
            </a: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 УЧАСТИЕ</a:t>
            </a:r>
            <a:r>
              <a:rPr sz="20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sz="2000" b="1" spc="-10" dirty="0">
                <a:solidFill>
                  <a:srgbClr val="FFFFFF"/>
                </a:solidFill>
                <a:latin typeface="Arial"/>
                <a:cs typeface="Arial"/>
              </a:rPr>
              <a:t>780 тыс. студентов СПО</a:t>
            </a:r>
            <a:endParaRPr sz="2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29DD92-195F-463A-B30D-48F8E439B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2866" y="284810"/>
            <a:ext cx="8815934" cy="1461939"/>
          </a:xfrm>
        </p:spPr>
        <p:txBody>
          <a:bodyPr/>
          <a:lstStyle/>
          <a:p>
            <a:r>
              <a:rPr lang="ru-RU" sz="3200" b="1" spc="-10" dirty="0">
                <a:solidFill>
                  <a:schemeClr val="tx2">
                    <a:lumMod val="60000"/>
                    <a:lumOff val="40000"/>
                  </a:schemeClr>
                </a:solidFill>
                <a:uFill>
                  <a:solidFill>
                    <a:srgbClr val="0462C1"/>
                  </a:solidFill>
                </a:uFill>
                <a:latin typeface="Microsoft Sans Serif"/>
                <a:cs typeface="Microsoft Sans Serif"/>
              </a:rPr>
              <a:t>Сайт конкурса:</a:t>
            </a:r>
            <a:br>
              <a:rPr lang="ru-RU" sz="3200" b="1" spc="-10" dirty="0">
                <a:solidFill>
                  <a:schemeClr val="tx2">
                    <a:lumMod val="60000"/>
                    <a:lumOff val="40000"/>
                  </a:schemeClr>
                </a:solidFill>
                <a:uFill>
                  <a:solidFill>
                    <a:srgbClr val="0462C1"/>
                  </a:solidFill>
                </a:uFill>
                <a:latin typeface="Microsoft Sans Serif"/>
                <a:cs typeface="Microsoft Sans Serif"/>
              </a:rPr>
            </a:br>
            <a:r>
              <a:rPr lang="en-US" sz="3200" b="1" spc="-10" dirty="0">
                <a:solidFill>
                  <a:schemeClr val="tx2">
                    <a:lumMod val="60000"/>
                    <a:lumOff val="40000"/>
                  </a:schemeClr>
                </a:solidFill>
                <a:uFill>
                  <a:solidFill>
                    <a:srgbClr val="0462C1"/>
                  </a:solidFill>
                </a:uFill>
                <a:latin typeface="Microsoft Sans Serif"/>
                <a:cs typeface="Microsoft Sans Serif"/>
                <a:hlinkClick r:id="rId2"/>
              </a:rPr>
              <a:t>https://www.bolshayaperemena.online/</a:t>
            </a:r>
            <a:br>
              <a:rPr lang="ru-RU" sz="3200" b="1" spc="-10" dirty="0">
                <a:solidFill>
                  <a:schemeClr val="tx2">
                    <a:lumMod val="60000"/>
                    <a:lumOff val="40000"/>
                  </a:schemeClr>
                </a:solidFill>
                <a:uFill>
                  <a:solidFill>
                    <a:srgbClr val="0462C1"/>
                  </a:solidFill>
                </a:uFill>
                <a:latin typeface="Microsoft Sans Serif"/>
                <a:cs typeface="Microsoft Sans Serif"/>
              </a:rPr>
            </a:b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137DD21-E941-F548-C3ED-EE317FCD40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1371600"/>
            <a:ext cx="9966393" cy="5765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474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4571"/>
            <a:ext cx="12191999" cy="6853426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32866" y="284810"/>
            <a:ext cx="5947410" cy="4892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pc="40" dirty="0"/>
              <a:t>Направления</a:t>
            </a:r>
            <a:r>
              <a:rPr spc="350" dirty="0"/>
              <a:t> </a:t>
            </a:r>
            <a:r>
              <a:rPr lang="ru-RU" spc="100" dirty="0"/>
              <a:t>конкурса</a:t>
            </a:r>
            <a:endParaRPr spc="40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AE38646F-0D79-4DEF-B24C-0D4731F6D4E5}"/>
              </a:ext>
            </a:extLst>
          </p:cNvPr>
          <p:cNvSpPr/>
          <p:nvPr/>
        </p:nvSpPr>
        <p:spPr>
          <a:xfrm>
            <a:off x="-52432" y="5641848"/>
            <a:ext cx="12244432" cy="1216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C20B22C-0933-6204-8D1A-6DF95D8478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1083877"/>
            <a:ext cx="7212273" cy="260135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0DFF502-5BFB-95C9-D7B1-D40B62F17F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5399" y="3792454"/>
            <a:ext cx="7212273" cy="245747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Прямоугольник 59">
            <a:extLst>
              <a:ext uri="{FF2B5EF4-FFF2-40B4-BE49-F238E27FC236}">
                <a16:creationId xmlns:a16="http://schemas.microsoft.com/office/drawing/2014/main" id="{F129B200-744B-45E9-A528-6BD602554EDE}"/>
              </a:ext>
            </a:extLst>
          </p:cNvPr>
          <p:cNvSpPr/>
          <p:nvPr/>
        </p:nvSpPr>
        <p:spPr>
          <a:xfrm>
            <a:off x="-52432" y="5641848"/>
            <a:ext cx="12244432" cy="1216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object 4"/>
          <p:cNvSpPr/>
          <p:nvPr/>
        </p:nvSpPr>
        <p:spPr>
          <a:xfrm>
            <a:off x="416051" y="4791455"/>
            <a:ext cx="6650990" cy="7620"/>
          </a:xfrm>
          <a:custGeom>
            <a:avLst/>
            <a:gdLst/>
            <a:ahLst/>
            <a:cxnLst/>
            <a:rect l="l" t="t" r="r" b="b"/>
            <a:pathLst>
              <a:path w="6650990" h="7620">
                <a:moveTo>
                  <a:pt x="0" y="7620"/>
                </a:moveTo>
                <a:lnTo>
                  <a:pt x="6650735" y="7620"/>
                </a:lnTo>
                <a:lnTo>
                  <a:pt x="6650735" y="0"/>
                </a:lnTo>
                <a:lnTo>
                  <a:pt x="0" y="0"/>
                </a:lnTo>
                <a:lnTo>
                  <a:pt x="0" y="7620"/>
                </a:lnTo>
                <a:close/>
              </a:path>
            </a:pathLst>
          </a:custGeom>
          <a:solidFill>
            <a:srgbClr val="242753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178040" y="4791455"/>
            <a:ext cx="2184400" cy="7620"/>
          </a:xfrm>
          <a:custGeom>
            <a:avLst/>
            <a:gdLst/>
            <a:ahLst/>
            <a:cxnLst/>
            <a:rect l="l" t="t" r="r" b="b"/>
            <a:pathLst>
              <a:path w="2184400" h="7620">
                <a:moveTo>
                  <a:pt x="0" y="7620"/>
                </a:moveTo>
                <a:lnTo>
                  <a:pt x="2183892" y="7620"/>
                </a:lnTo>
                <a:lnTo>
                  <a:pt x="2183892" y="0"/>
                </a:lnTo>
                <a:lnTo>
                  <a:pt x="0" y="0"/>
                </a:lnTo>
                <a:lnTo>
                  <a:pt x="0" y="7620"/>
                </a:lnTo>
                <a:close/>
              </a:path>
            </a:pathLst>
          </a:custGeom>
          <a:solidFill>
            <a:srgbClr val="242753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480804" y="4791455"/>
            <a:ext cx="2184400" cy="7620"/>
          </a:xfrm>
          <a:custGeom>
            <a:avLst/>
            <a:gdLst/>
            <a:ahLst/>
            <a:cxnLst/>
            <a:rect l="l" t="t" r="r" b="b"/>
            <a:pathLst>
              <a:path w="2184400" h="7620">
                <a:moveTo>
                  <a:pt x="0" y="7620"/>
                </a:moveTo>
                <a:lnTo>
                  <a:pt x="2183892" y="7620"/>
                </a:lnTo>
                <a:lnTo>
                  <a:pt x="2183892" y="0"/>
                </a:lnTo>
                <a:lnTo>
                  <a:pt x="0" y="0"/>
                </a:lnTo>
                <a:lnTo>
                  <a:pt x="0" y="7620"/>
                </a:lnTo>
                <a:close/>
              </a:path>
            </a:pathLst>
          </a:custGeom>
          <a:solidFill>
            <a:srgbClr val="242753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" name="object 7"/>
          <p:cNvGrpSpPr/>
          <p:nvPr/>
        </p:nvGrpSpPr>
        <p:grpSpPr>
          <a:xfrm>
            <a:off x="416051" y="1222247"/>
            <a:ext cx="11249025" cy="3096895"/>
            <a:chOff x="416051" y="1222247"/>
            <a:chExt cx="11249025" cy="3096895"/>
          </a:xfrm>
        </p:grpSpPr>
        <p:sp>
          <p:nvSpPr>
            <p:cNvPr id="8" name="object 8"/>
            <p:cNvSpPr/>
            <p:nvPr/>
          </p:nvSpPr>
          <p:spPr>
            <a:xfrm>
              <a:off x="416051" y="1222247"/>
              <a:ext cx="6650990" cy="3096895"/>
            </a:xfrm>
            <a:custGeom>
              <a:avLst/>
              <a:gdLst/>
              <a:ahLst/>
              <a:cxnLst/>
              <a:rect l="l" t="t" r="r" b="b"/>
              <a:pathLst>
                <a:path w="6650990" h="3096895">
                  <a:moveTo>
                    <a:pt x="0" y="3096767"/>
                  </a:moveTo>
                  <a:lnTo>
                    <a:pt x="6650735" y="3096767"/>
                  </a:lnTo>
                  <a:lnTo>
                    <a:pt x="6650735" y="0"/>
                  </a:lnTo>
                  <a:lnTo>
                    <a:pt x="0" y="0"/>
                  </a:lnTo>
                  <a:lnTo>
                    <a:pt x="0" y="3096767"/>
                  </a:lnTo>
                  <a:close/>
                </a:path>
              </a:pathLst>
            </a:custGeom>
            <a:solidFill>
              <a:srgbClr val="242753">
                <a:alpha val="5097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545591" y="1437131"/>
              <a:ext cx="1330960" cy="687705"/>
            </a:xfrm>
            <a:custGeom>
              <a:avLst/>
              <a:gdLst/>
              <a:ahLst/>
              <a:cxnLst/>
              <a:rect l="l" t="t" r="r" b="b"/>
              <a:pathLst>
                <a:path w="1330960" h="687705">
                  <a:moveTo>
                    <a:pt x="0" y="687324"/>
                  </a:moveTo>
                  <a:lnTo>
                    <a:pt x="1330452" y="687324"/>
                  </a:lnTo>
                  <a:lnTo>
                    <a:pt x="1330452" y="0"/>
                  </a:lnTo>
                  <a:lnTo>
                    <a:pt x="0" y="0"/>
                  </a:lnTo>
                  <a:lnTo>
                    <a:pt x="0" y="687324"/>
                  </a:lnTo>
                  <a:close/>
                </a:path>
              </a:pathLst>
            </a:custGeom>
            <a:solidFill>
              <a:srgbClr val="2427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7178040" y="1222247"/>
              <a:ext cx="4486910" cy="3096895"/>
            </a:xfrm>
            <a:custGeom>
              <a:avLst/>
              <a:gdLst/>
              <a:ahLst/>
              <a:cxnLst/>
              <a:rect l="l" t="t" r="r" b="b"/>
              <a:pathLst>
                <a:path w="4486909" h="3096895">
                  <a:moveTo>
                    <a:pt x="2183892" y="0"/>
                  </a:moveTo>
                  <a:lnTo>
                    <a:pt x="0" y="0"/>
                  </a:lnTo>
                  <a:lnTo>
                    <a:pt x="0" y="3096768"/>
                  </a:lnTo>
                  <a:lnTo>
                    <a:pt x="2183892" y="3096768"/>
                  </a:lnTo>
                  <a:lnTo>
                    <a:pt x="2183892" y="0"/>
                  </a:lnTo>
                  <a:close/>
                </a:path>
                <a:path w="4486909" h="3096895">
                  <a:moveTo>
                    <a:pt x="4486656" y="0"/>
                  </a:moveTo>
                  <a:lnTo>
                    <a:pt x="2302764" y="0"/>
                  </a:lnTo>
                  <a:lnTo>
                    <a:pt x="2302764" y="3096768"/>
                  </a:lnTo>
                  <a:lnTo>
                    <a:pt x="4486656" y="3096768"/>
                  </a:lnTo>
                  <a:lnTo>
                    <a:pt x="4486656" y="0"/>
                  </a:lnTo>
                  <a:close/>
                </a:path>
              </a:pathLst>
            </a:custGeom>
            <a:solidFill>
              <a:srgbClr val="242753">
                <a:alpha val="5097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720648" y="1591818"/>
            <a:ext cx="978535" cy="4191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9690" marR="5080" indent="-47625">
              <a:lnSpc>
                <a:spcPct val="107500"/>
              </a:lnSpc>
              <a:spcBef>
                <a:spcPts val="100"/>
              </a:spcBef>
            </a:pPr>
            <a:r>
              <a:rPr sz="1200" b="1" spc="-25" dirty="0">
                <a:solidFill>
                  <a:srgbClr val="FFFFFF"/>
                </a:solidFill>
                <a:latin typeface="Arial"/>
                <a:cs typeface="Arial"/>
              </a:rPr>
              <a:t>Р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егис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т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ра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ци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я  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участников</a:t>
            </a:r>
            <a:endParaRPr sz="12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2150364" y="1424939"/>
            <a:ext cx="2940050" cy="704215"/>
          </a:xfrm>
          <a:custGeom>
            <a:avLst/>
            <a:gdLst/>
            <a:ahLst/>
            <a:cxnLst/>
            <a:rect l="l" t="t" r="r" b="b"/>
            <a:pathLst>
              <a:path w="2940050" h="704214">
                <a:moveTo>
                  <a:pt x="0" y="704088"/>
                </a:moveTo>
                <a:lnTo>
                  <a:pt x="2939795" y="704088"/>
                </a:lnTo>
                <a:lnTo>
                  <a:pt x="2939795" y="0"/>
                </a:lnTo>
                <a:lnTo>
                  <a:pt x="0" y="0"/>
                </a:lnTo>
                <a:lnTo>
                  <a:pt x="0" y="704088"/>
                </a:lnTo>
                <a:close/>
              </a:path>
            </a:pathLst>
          </a:custGeom>
          <a:solidFill>
            <a:srgbClr val="2427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2874391" y="1696973"/>
            <a:ext cx="148907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Этап</a:t>
            </a:r>
            <a:r>
              <a:rPr sz="1200" b="1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«Знакомство»</a:t>
            </a:r>
            <a:endParaRPr sz="120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5512308" y="1424939"/>
            <a:ext cx="1365885" cy="704215"/>
          </a:xfrm>
          <a:custGeom>
            <a:avLst/>
            <a:gdLst/>
            <a:ahLst/>
            <a:cxnLst/>
            <a:rect l="l" t="t" r="r" b="b"/>
            <a:pathLst>
              <a:path w="1365884" h="704214">
                <a:moveTo>
                  <a:pt x="0" y="704088"/>
                </a:moveTo>
                <a:lnTo>
                  <a:pt x="1365504" y="704088"/>
                </a:lnTo>
                <a:lnTo>
                  <a:pt x="1365504" y="0"/>
                </a:lnTo>
                <a:lnTo>
                  <a:pt x="0" y="0"/>
                </a:lnTo>
                <a:lnTo>
                  <a:pt x="0" y="704088"/>
                </a:lnTo>
                <a:close/>
              </a:path>
            </a:pathLst>
          </a:custGeom>
          <a:solidFill>
            <a:srgbClr val="2427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5714238" y="1481074"/>
            <a:ext cx="963294" cy="614045"/>
          </a:xfrm>
          <a:prstGeom prst="rect">
            <a:avLst/>
          </a:prstGeom>
        </p:spPr>
        <p:txBody>
          <a:bodyPr vert="horz" wrap="square" lIns="0" tIns="26034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Этап</a:t>
            </a:r>
            <a:endParaRPr sz="1200">
              <a:latin typeface="Arial"/>
              <a:cs typeface="Arial"/>
            </a:endParaRPr>
          </a:p>
          <a:p>
            <a:pPr marL="12065" marR="5080" indent="-1270" algn="ctr">
              <a:lnSpc>
                <a:spcPct val="106700"/>
              </a:lnSpc>
              <a:spcBef>
                <a:spcPts val="15"/>
              </a:spcBef>
            </a:pP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«Командное </a:t>
            </a:r>
            <a:r>
              <a:rPr sz="1200" b="1" spc="-3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с</a:t>
            </a:r>
            <a:r>
              <a:rPr sz="1200" b="1" spc="-15" dirty="0">
                <a:solidFill>
                  <a:srgbClr val="FFFFFF"/>
                </a:solidFill>
                <a:latin typeface="Arial"/>
                <a:cs typeface="Arial"/>
              </a:rPr>
              <a:t>о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с</a:t>
            </a:r>
            <a:r>
              <a:rPr sz="1200" b="1" spc="-15" dirty="0">
                <a:solidFill>
                  <a:srgbClr val="FFFFFF"/>
                </a:solidFill>
                <a:latin typeface="Arial"/>
                <a:cs typeface="Arial"/>
              </a:rPr>
              <a:t>т</a:t>
            </a: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я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з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а</a:t>
            </a: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н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и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е»</a:t>
            </a:r>
            <a:endParaRPr sz="1200">
              <a:latin typeface="Arial"/>
              <a:cs typeface="Aria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7417307" y="1424939"/>
            <a:ext cx="1750060" cy="704215"/>
          </a:xfrm>
          <a:custGeom>
            <a:avLst/>
            <a:gdLst/>
            <a:ahLst/>
            <a:cxnLst/>
            <a:rect l="l" t="t" r="r" b="b"/>
            <a:pathLst>
              <a:path w="1750059" h="704214">
                <a:moveTo>
                  <a:pt x="0" y="704088"/>
                </a:moveTo>
                <a:lnTo>
                  <a:pt x="1749552" y="704088"/>
                </a:lnTo>
                <a:lnTo>
                  <a:pt x="1749552" y="0"/>
                </a:lnTo>
                <a:lnTo>
                  <a:pt x="0" y="0"/>
                </a:lnTo>
                <a:lnTo>
                  <a:pt x="0" y="704088"/>
                </a:lnTo>
                <a:close/>
              </a:path>
            </a:pathLst>
          </a:custGeom>
          <a:solidFill>
            <a:srgbClr val="2427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7662164" y="1613154"/>
            <a:ext cx="1262380" cy="419100"/>
          </a:xfrm>
          <a:prstGeom prst="rect">
            <a:avLst/>
          </a:prstGeom>
        </p:spPr>
        <p:txBody>
          <a:bodyPr vert="horz" wrap="square" lIns="0" tIns="26034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Этап</a:t>
            </a:r>
            <a:endParaRPr sz="12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110"/>
              </a:spcBef>
            </a:pP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«Большая</a:t>
            </a:r>
            <a:r>
              <a:rPr sz="1200" b="1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игра»</a:t>
            </a:r>
            <a:endParaRPr sz="12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9710928" y="1464563"/>
            <a:ext cx="1737360" cy="664845"/>
          </a:xfrm>
          <a:prstGeom prst="rect">
            <a:avLst/>
          </a:prstGeom>
          <a:solidFill>
            <a:srgbClr val="FA3138"/>
          </a:solidFill>
        </p:spPr>
        <p:txBody>
          <a:bodyPr vert="horz" wrap="square" lIns="0" tIns="444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5"/>
              </a:spcBef>
            </a:pPr>
            <a:endParaRPr sz="1350">
              <a:latin typeface="Times New Roman"/>
              <a:cs typeface="Times New Roman"/>
            </a:endParaRPr>
          </a:p>
          <a:p>
            <a:pPr marL="1270" algn="ctr">
              <a:lnSpc>
                <a:spcPct val="100000"/>
              </a:lnSpc>
            </a:pP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Этап</a:t>
            </a:r>
            <a:endParaRPr sz="12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110"/>
              </a:spcBef>
            </a:pP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«Финальный</a:t>
            </a: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spc="-15" dirty="0">
                <a:solidFill>
                  <a:srgbClr val="FFFFFF"/>
                </a:solidFill>
                <a:latin typeface="Arial"/>
                <a:cs typeface="Arial"/>
              </a:rPr>
              <a:t>ход»</a:t>
            </a:r>
            <a:endParaRPr sz="12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45591" y="2124455"/>
            <a:ext cx="1330960" cy="260969"/>
          </a:xfrm>
          <a:prstGeom prst="rect">
            <a:avLst/>
          </a:prstGeom>
          <a:solidFill>
            <a:srgbClr val="46CCFF"/>
          </a:solidFill>
        </p:spPr>
        <p:txBody>
          <a:bodyPr vert="horz" wrap="square" lIns="0" tIns="4508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55"/>
              </a:spcBef>
            </a:pPr>
            <a:r>
              <a:rPr lang="ru-RU" sz="1400" spc="-5" dirty="0">
                <a:solidFill>
                  <a:srgbClr val="FFFFFF"/>
                </a:solidFill>
                <a:latin typeface="Microsoft Sans Serif"/>
                <a:cs typeface="Microsoft Sans Serif"/>
              </a:rPr>
              <a:t>До 15 мая</a:t>
            </a:r>
            <a:endParaRPr sz="1400" dirty="0">
              <a:latin typeface="Microsoft Sans Serif"/>
              <a:cs typeface="Microsoft Sans Serif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2150364" y="2453639"/>
            <a:ext cx="2940050" cy="463550"/>
          </a:xfrm>
          <a:custGeom>
            <a:avLst/>
            <a:gdLst/>
            <a:ahLst/>
            <a:cxnLst/>
            <a:rect l="l" t="t" r="r" b="b"/>
            <a:pathLst>
              <a:path w="2940050" h="463550">
                <a:moveTo>
                  <a:pt x="2939795" y="0"/>
                </a:moveTo>
                <a:lnTo>
                  <a:pt x="0" y="0"/>
                </a:lnTo>
                <a:lnTo>
                  <a:pt x="0" y="463296"/>
                </a:lnTo>
                <a:lnTo>
                  <a:pt x="2939795" y="463296"/>
                </a:lnTo>
                <a:lnTo>
                  <a:pt x="2939795" y="0"/>
                </a:lnTo>
                <a:close/>
              </a:path>
            </a:pathLst>
          </a:custGeom>
          <a:solidFill>
            <a:srgbClr val="2427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2279651" y="2546302"/>
            <a:ext cx="270637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22960" marR="5080" indent="-810895" algn="ctr">
              <a:lnSpc>
                <a:spcPct val="107500"/>
              </a:lnSpc>
              <a:spcBef>
                <a:spcPts val="100"/>
              </a:spcBef>
            </a:pPr>
            <a:r>
              <a:rPr sz="1200" b="1" spc="-20" dirty="0" err="1">
                <a:solidFill>
                  <a:srgbClr val="FFFFFF"/>
                </a:solidFill>
                <a:latin typeface="Arial"/>
                <a:cs typeface="Arial"/>
              </a:rPr>
              <a:t>Тесты</a:t>
            </a:r>
            <a:r>
              <a:rPr sz="12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sz="1200" b="1" dirty="0">
                <a:solidFill>
                  <a:srgbClr val="FFFFFF"/>
                </a:solidFill>
                <a:latin typeface="Arial"/>
                <a:cs typeface="Arial"/>
              </a:rPr>
              <a:t>и задания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5512308" y="2663697"/>
            <a:ext cx="1365885" cy="463550"/>
          </a:xfrm>
          <a:custGeom>
            <a:avLst/>
            <a:gdLst/>
            <a:ahLst/>
            <a:cxnLst/>
            <a:rect l="l" t="t" r="r" b="b"/>
            <a:pathLst>
              <a:path w="1365884" h="463550">
                <a:moveTo>
                  <a:pt x="1365504" y="0"/>
                </a:moveTo>
                <a:lnTo>
                  <a:pt x="0" y="0"/>
                </a:lnTo>
                <a:lnTo>
                  <a:pt x="0" y="463296"/>
                </a:lnTo>
                <a:lnTo>
                  <a:pt x="1365504" y="463296"/>
                </a:lnTo>
                <a:lnTo>
                  <a:pt x="1365504" y="0"/>
                </a:lnTo>
                <a:close/>
              </a:path>
            </a:pathLst>
          </a:custGeom>
          <a:solidFill>
            <a:srgbClr val="2427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5609082" y="2674111"/>
            <a:ext cx="1174115" cy="4191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7015" marR="5080" indent="-234950">
              <a:lnSpc>
                <a:spcPct val="1075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Arial"/>
                <a:cs typeface="Arial"/>
              </a:rPr>
              <a:t>Ф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о</a:t>
            </a:r>
            <a:r>
              <a:rPr sz="1200" b="1" spc="-15" dirty="0">
                <a:solidFill>
                  <a:srgbClr val="FFFFFF"/>
                </a:solidFill>
                <a:latin typeface="Arial"/>
                <a:cs typeface="Arial"/>
              </a:rPr>
              <a:t>рм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и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ро</a:t>
            </a:r>
            <a:r>
              <a:rPr sz="1200" b="1" spc="-25" dirty="0">
                <a:solidFill>
                  <a:srgbClr val="FFFFFF"/>
                </a:solidFill>
                <a:latin typeface="Arial"/>
                <a:cs typeface="Arial"/>
              </a:rPr>
              <a:t>в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а</a:t>
            </a: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н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и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е  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команды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5512308" y="3194050"/>
            <a:ext cx="1365885" cy="463550"/>
          </a:xfrm>
          <a:custGeom>
            <a:avLst/>
            <a:gdLst/>
            <a:ahLst/>
            <a:cxnLst/>
            <a:rect l="l" t="t" r="r" b="b"/>
            <a:pathLst>
              <a:path w="1365884" h="463550">
                <a:moveTo>
                  <a:pt x="1365504" y="0"/>
                </a:moveTo>
                <a:lnTo>
                  <a:pt x="0" y="0"/>
                </a:lnTo>
                <a:lnTo>
                  <a:pt x="0" y="463296"/>
                </a:lnTo>
                <a:lnTo>
                  <a:pt x="1365504" y="463296"/>
                </a:lnTo>
                <a:lnTo>
                  <a:pt x="1365504" y="0"/>
                </a:lnTo>
                <a:close/>
              </a:path>
            </a:pathLst>
          </a:custGeom>
          <a:solidFill>
            <a:srgbClr val="2427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5616702" y="3316351"/>
            <a:ext cx="115633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5" dirty="0">
                <a:solidFill>
                  <a:srgbClr val="FFFFFF"/>
                </a:solidFill>
                <a:latin typeface="Arial"/>
                <a:cs typeface="Arial"/>
              </a:rPr>
              <a:t>Р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е</a:t>
            </a:r>
            <a:r>
              <a:rPr sz="1200" b="1" spc="-20" dirty="0">
                <a:solidFill>
                  <a:srgbClr val="FFFFFF"/>
                </a:solidFill>
                <a:latin typeface="Arial"/>
                <a:cs typeface="Arial"/>
              </a:rPr>
              <a:t>ш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е</a:t>
            </a: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н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и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е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к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е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й</a:t>
            </a:r>
            <a:r>
              <a:rPr sz="1200" b="1" spc="15" dirty="0">
                <a:solidFill>
                  <a:srgbClr val="FFFFFF"/>
                </a:solidFill>
                <a:latin typeface="Arial"/>
                <a:cs typeface="Arial"/>
              </a:rPr>
              <a:t>с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а</a:t>
            </a:r>
            <a:endParaRPr sz="1200">
              <a:latin typeface="Arial"/>
              <a:cs typeface="Arial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7417307" y="2667000"/>
            <a:ext cx="1750060" cy="410209"/>
          </a:xfrm>
          <a:custGeom>
            <a:avLst/>
            <a:gdLst/>
            <a:ahLst/>
            <a:cxnLst/>
            <a:rect l="l" t="t" r="r" b="b"/>
            <a:pathLst>
              <a:path w="1750059" h="410210">
                <a:moveTo>
                  <a:pt x="1749552" y="0"/>
                </a:moveTo>
                <a:lnTo>
                  <a:pt x="0" y="0"/>
                </a:lnTo>
                <a:lnTo>
                  <a:pt x="0" y="409955"/>
                </a:lnTo>
                <a:lnTo>
                  <a:pt x="1749552" y="409955"/>
                </a:lnTo>
                <a:lnTo>
                  <a:pt x="1749552" y="0"/>
                </a:lnTo>
                <a:close/>
              </a:path>
            </a:pathLst>
          </a:custGeom>
          <a:solidFill>
            <a:srgbClr val="2427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7713980" y="2763774"/>
            <a:ext cx="115633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5" dirty="0">
                <a:solidFill>
                  <a:srgbClr val="FFFFFF"/>
                </a:solidFill>
                <a:latin typeface="Arial"/>
                <a:cs typeface="Arial"/>
              </a:rPr>
              <a:t>Р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е</a:t>
            </a:r>
            <a:r>
              <a:rPr sz="1200" b="1" spc="-20" dirty="0">
                <a:solidFill>
                  <a:srgbClr val="FFFFFF"/>
                </a:solidFill>
                <a:latin typeface="Arial"/>
                <a:cs typeface="Arial"/>
              </a:rPr>
              <a:t>ш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е</a:t>
            </a: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н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и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е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к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е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й</a:t>
            </a:r>
            <a:r>
              <a:rPr sz="1200" b="1" spc="15" dirty="0">
                <a:solidFill>
                  <a:srgbClr val="FFFFFF"/>
                </a:solidFill>
                <a:latin typeface="Arial"/>
                <a:cs typeface="Arial"/>
              </a:rPr>
              <a:t>с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а</a:t>
            </a:r>
            <a:endParaRPr sz="1200">
              <a:latin typeface="Arial"/>
              <a:cs typeface="Arial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7417307" y="3131820"/>
            <a:ext cx="1750060" cy="454659"/>
          </a:xfrm>
          <a:custGeom>
            <a:avLst/>
            <a:gdLst/>
            <a:ahLst/>
            <a:cxnLst/>
            <a:rect l="l" t="t" r="r" b="b"/>
            <a:pathLst>
              <a:path w="1750059" h="454660">
                <a:moveTo>
                  <a:pt x="1749552" y="0"/>
                </a:moveTo>
                <a:lnTo>
                  <a:pt x="0" y="0"/>
                </a:lnTo>
                <a:lnTo>
                  <a:pt x="0" y="454151"/>
                </a:lnTo>
                <a:lnTo>
                  <a:pt x="1749552" y="454151"/>
                </a:lnTo>
                <a:lnTo>
                  <a:pt x="1749552" y="0"/>
                </a:lnTo>
                <a:close/>
              </a:path>
            </a:pathLst>
          </a:custGeom>
          <a:solidFill>
            <a:srgbClr val="2427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7639304" y="3156305"/>
            <a:ext cx="1308100" cy="3854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6540" marR="5080" indent="-243840">
              <a:lnSpc>
                <a:spcPct val="107300"/>
              </a:lnSpc>
              <a:spcBef>
                <a:spcPts val="95"/>
              </a:spcBef>
            </a:pPr>
            <a:r>
              <a:rPr sz="1100" b="1" dirty="0">
                <a:solidFill>
                  <a:srgbClr val="FFFFFF"/>
                </a:solidFill>
                <a:latin typeface="Arial"/>
                <a:cs typeface="Arial"/>
              </a:rPr>
              <a:t>Образовате</a:t>
            </a:r>
            <a:r>
              <a:rPr sz="1100" b="1" spc="-10" dirty="0">
                <a:solidFill>
                  <a:srgbClr val="FFFFFF"/>
                </a:solidFill>
                <a:latin typeface="Arial"/>
                <a:cs typeface="Arial"/>
              </a:rPr>
              <a:t>л</a:t>
            </a:r>
            <a:r>
              <a:rPr sz="1100" b="1" dirty="0">
                <a:solidFill>
                  <a:srgbClr val="FFFFFF"/>
                </a:solidFill>
                <a:latin typeface="Arial"/>
                <a:cs typeface="Arial"/>
              </a:rPr>
              <a:t>ь</a:t>
            </a:r>
            <a:r>
              <a:rPr sz="1100" b="1" spc="-10" dirty="0">
                <a:solidFill>
                  <a:srgbClr val="FFFFFF"/>
                </a:solidFill>
                <a:latin typeface="Arial"/>
                <a:cs typeface="Arial"/>
              </a:rPr>
              <a:t>ны</a:t>
            </a:r>
            <a:r>
              <a:rPr sz="1100" b="1" dirty="0">
                <a:solidFill>
                  <a:srgbClr val="FFFFFF"/>
                </a:solidFill>
                <a:latin typeface="Arial"/>
                <a:cs typeface="Arial"/>
              </a:rPr>
              <a:t>е  активности</a:t>
            </a:r>
            <a:endParaRPr sz="110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9723119" y="2407919"/>
            <a:ext cx="1713230" cy="405765"/>
          </a:xfrm>
          <a:prstGeom prst="rect">
            <a:avLst/>
          </a:prstGeom>
          <a:solidFill>
            <a:srgbClr val="FF3A56"/>
          </a:solidFill>
        </p:spPr>
        <p:txBody>
          <a:bodyPr vert="horz" wrap="square" lIns="0" tIns="106045" rIns="0" bIns="0" rtlCol="0">
            <a:spAutoFit/>
          </a:bodyPr>
          <a:lstStyle/>
          <a:p>
            <a:pPr marL="290830">
              <a:lnSpc>
                <a:spcPct val="100000"/>
              </a:lnSpc>
              <a:spcBef>
                <a:spcPts val="835"/>
              </a:spcBef>
            </a:pP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Решение</a:t>
            </a:r>
            <a:r>
              <a:rPr sz="1200" b="1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кейса</a:t>
            </a:r>
            <a:endParaRPr sz="120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9723119" y="2872740"/>
            <a:ext cx="1713230" cy="403860"/>
          </a:xfrm>
          <a:prstGeom prst="rect">
            <a:avLst/>
          </a:prstGeom>
          <a:solidFill>
            <a:srgbClr val="FF3A56"/>
          </a:solidFill>
        </p:spPr>
        <p:txBody>
          <a:bodyPr vert="horz" wrap="square" lIns="0" tIns="12065" rIns="0" bIns="0" rtlCol="0">
            <a:spAutoFit/>
          </a:bodyPr>
          <a:lstStyle/>
          <a:p>
            <a:pPr marL="459740" marR="206375" indent="-243840">
              <a:lnSpc>
                <a:spcPct val="107300"/>
              </a:lnSpc>
              <a:spcBef>
                <a:spcPts val="95"/>
              </a:spcBef>
            </a:pPr>
            <a:r>
              <a:rPr sz="1100" b="1" dirty="0">
                <a:solidFill>
                  <a:srgbClr val="FFFFFF"/>
                </a:solidFill>
                <a:latin typeface="Arial"/>
                <a:cs typeface="Arial"/>
              </a:rPr>
              <a:t>Образовате</a:t>
            </a:r>
            <a:r>
              <a:rPr sz="1100" b="1" spc="-10" dirty="0">
                <a:solidFill>
                  <a:srgbClr val="FFFFFF"/>
                </a:solidFill>
                <a:latin typeface="Arial"/>
                <a:cs typeface="Arial"/>
              </a:rPr>
              <a:t>л</a:t>
            </a:r>
            <a:r>
              <a:rPr sz="1100" b="1" dirty="0">
                <a:solidFill>
                  <a:srgbClr val="FFFFFF"/>
                </a:solidFill>
                <a:latin typeface="Arial"/>
                <a:cs typeface="Arial"/>
              </a:rPr>
              <a:t>ь</a:t>
            </a:r>
            <a:r>
              <a:rPr sz="1100" b="1" spc="-10" dirty="0">
                <a:solidFill>
                  <a:srgbClr val="FFFFFF"/>
                </a:solidFill>
                <a:latin typeface="Arial"/>
                <a:cs typeface="Arial"/>
              </a:rPr>
              <a:t>ны</a:t>
            </a:r>
            <a:r>
              <a:rPr sz="1100" b="1" dirty="0">
                <a:solidFill>
                  <a:srgbClr val="FFFFFF"/>
                </a:solidFill>
                <a:latin typeface="Arial"/>
                <a:cs typeface="Arial"/>
              </a:rPr>
              <a:t>е  активности</a:t>
            </a:r>
            <a:endParaRPr sz="1100">
              <a:latin typeface="Arial"/>
              <a:cs typeface="Arial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2150364" y="2129027"/>
            <a:ext cx="2947670" cy="269875"/>
          </a:xfrm>
          <a:custGeom>
            <a:avLst/>
            <a:gdLst/>
            <a:ahLst/>
            <a:cxnLst/>
            <a:rect l="l" t="t" r="r" b="b"/>
            <a:pathLst>
              <a:path w="2947670" h="269875">
                <a:moveTo>
                  <a:pt x="2947416" y="0"/>
                </a:moveTo>
                <a:lnTo>
                  <a:pt x="0" y="0"/>
                </a:lnTo>
                <a:lnTo>
                  <a:pt x="0" y="269748"/>
                </a:lnTo>
                <a:lnTo>
                  <a:pt x="2947416" y="269748"/>
                </a:lnTo>
                <a:lnTo>
                  <a:pt x="2947416" y="0"/>
                </a:lnTo>
                <a:close/>
              </a:path>
            </a:pathLst>
          </a:custGeom>
          <a:solidFill>
            <a:srgbClr val="46CC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 txBox="1"/>
          <p:nvPr/>
        </p:nvSpPr>
        <p:spPr>
          <a:xfrm>
            <a:off x="1643440" y="2159529"/>
            <a:ext cx="2947670" cy="22762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99794" algn="ctr">
              <a:lnSpc>
                <a:spcPct val="100000"/>
              </a:lnSpc>
              <a:spcBef>
                <a:spcPts val="95"/>
              </a:spcBef>
            </a:pPr>
            <a:r>
              <a:rPr lang="ru-RU" sz="1400" spc="-5" dirty="0">
                <a:solidFill>
                  <a:srgbClr val="FFFFFF"/>
                </a:solidFill>
                <a:latin typeface="Microsoft Sans Serif"/>
                <a:cs typeface="Microsoft Sans Serif"/>
              </a:rPr>
              <a:t>до 25 мая</a:t>
            </a:r>
            <a:endParaRPr sz="1400" dirty="0">
              <a:latin typeface="Microsoft Sans Serif"/>
              <a:cs typeface="Microsoft Sans Serif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5512308" y="2129027"/>
            <a:ext cx="1365885" cy="481710"/>
          </a:xfrm>
          <a:custGeom>
            <a:avLst/>
            <a:gdLst/>
            <a:ahLst/>
            <a:cxnLst/>
            <a:rect l="l" t="t" r="r" b="b"/>
            <a:pathLst>
              <a:path w="1365884" h="254635">
                <a:moveTo>
                  <a:pt x="1365504" y="0"/>
                </a:moveTo>
                <a:lnTo>
                  <a:pt x="0" y="0"/>
                </a:lnTo>
                <a:lnTo>
                  <a:pt x="0" y="254508"/>
                </a:lnTo>
                <a:lnTo>
                  <a:pt x="1365504" y="254508"/>
                </a:lnTo>
                <a:lnTo>
                  <a:pt x="1365504" y="0"/>
                </a:lnTo>
                <a:close/>
              </a:path>
            </a:pathLst>
          </a:custGeom>
          <a:solidFill>
            <a:srgbClr val="46CC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 txBox="1"/>
          <p:nvPr/>
        </p:nvSpPr>
        <p:spPr>
          <a:xfrm>
            <a:off x="5271857" y="2276724"/>
            <a:ext cx="1684273" cy="21223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36525" algn="ctr">
              <a:lnSpc>
                <a:spcPct val="100000"/>
              </a:lnSpc>
              <a:spcBef>
                <a:spcPts val="95"/>
              </a:spcBef>
            </a:pPr>
            <a:r>
              <a:rPr lang="ru-RU" sz="1300" spc="-5" dirty="0">
                <a:solidFill>
                  <a:srgbClr val="FFFFFF"/>
                </a:solidFill>
                <a:latin typeface="Microsoft Sans Serif"/>
                <a:cs typeface="Microsoft Sans Serif"/>
              </a:rPr>
              <a:t>до 15 июня</a:t>
            </a:r>
            <a:endParaRPr sz="1300" dirty="0">
              <a:latin typeface="Microsoft Sans Serif"/>
              <a:cs typeface="Microsoft Sans Serif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7417307" y="2129027"/>
            <a:ext cx="1750060" cy="493270"/>
          </a:xfrm>
          <a:custGeom>
            <a:avLst/>
            <a:gdLst/>
            <a:ahLst/>
            <a:cxnLst/>
            <a:rect l="l" t="t" r="r" b="b"/>
            <a:pathLst>
              <a:path w="1750059" h="294639">
                <a:moveTo>
                  <a:pt x="1749552" y="0"/>
                </a:moveTo>
                <a:lnTo>
                  <a:pt x="0" y="0"/>
                </a:lnTo>
                <a:lnTo>
                  <a:pt x="0" y="294132"/>
                </a:lnTo>
                <a:lnTo>
                  <a:pt x="1749552" y="294132"/>
                </a:lnTo>
                <a:lnTo>
                  <a:pt x="1749552" y="0"/>
                </a:lnTo>
                <a:close/>
              </a:path>
            </a:pathLst>
          </a:custGeom>
          <a:solidFill>
            <a:srgbClr val="46CC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 txBox="1"/>
          <p:nvPr/>
        </p:nvSpPr>
        <p:spPr>
          <a:xfrm>
            <a:off x="7287125" y="2177135"/>
            <a:ext cx="2023491" cy="45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46735" marR="130810" indent="-407034" algn="ctr">
              <a:lnSpc>
                <a:spcPct val="107000"/>
              </a:lnSpc>
              <a:spcBef>
                <a:spcPts val="100"/>
              </a:spcBef>
            </a:pPr>
            <a:r>
              <a:rPr lang="ru-RU" sz="1300" spc="-5" dirty="0">
                <a:solidFill>
                  <a:srgbClr val="FFFFFF"/>
                </a:solidFill>
                <a:latin typeface="Microsoft Sans Serif"/>
                <a:cs typeface="Microsoft Sans Serif"/>
              </a:rPr>
              <a:t>7-31 августа</a:t>
            </a:r>
          </a:p>
          <a:p>
            <a:pPr marL="546735" marR="130810" indent="-407034" algn="ctr">
              <a:lnSpc>
                <a:spcPct val="107000"/>
              </a:lnSpc>
              <a:spcBef>
                <a:spcPts val="100"/>
              </a:spcBef>
            </a:pPr>
            <a:r>
              <a:rPr sz="1400" spc="-10" dirty="0" err="1">
                <a:solidFill>
                  <a:srgbClr val="FFFFFF"/>
                </a:solidFill>
                <a:latin typeface="Microsoft Sans Serif"/>
                <a:cs typeface="Microsoft Sans Serif"/>
              </a:rPr>
              <a:t>полуфинал</a:t>
            </a:r>
            <a:endParaRPr sz="1400" dirty="0">
              <a:latin typeface="Microsoft Sans Serif"/>
              <a:cs typeface="Microsoft Sans Serif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9723119" y="2090091"/>
            <a:ext cx="1725169" cy="282770"/>
          </a:xfrm>
          <a:prstGeom prst="rect">
            <a:avLst/>
          </a:prstGeom>
          <a:solidFill>
            <a:srgbClr val="46CCFF"/>
          </a:solidFill>
        </p:spPr>
        <p:txBody>
          <a:bodyPr vert="horz" wrap="square" lIns="0" tIns="66675" rIns="0" bIns="0" rtlCol="0">
            <a:spAutoFit/>
          </a:bodyPr>
          <a:lstStyle/>
          <a:p>
            <a:pPr marL="514984" algn="ctr">
              <a:lnSpc>
                <a:spcPct val="100000"/>
              </a:lnSpc>
              <a:spcBef>
                <a:spcPts val="525"/>
              </a:spcBef>
            </a:pPr>
            <a:endParaRPr sz="1400" dirty="0">
              <a:latin typeface="Microsoft Sans Serif"/>
              <a:cs typeface="Microsoft Sans Serif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416051" y="4319015"/>
            <a:ext cx="6640195" cy="472440"/>
          </a:xfrm>
          <a:prstGeom prst="rect">
            <a:avLst/>
          </a:prstGeom>
          <a:solidFill>
            <a:srgbClr val="4DBBC3"/>
          </a:solidFill>
        </p:spPr>
        <p:txBody>
          <a:bodyPr vert="horz" wrap="square" lIns="0" tIns="254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1000">
              <a:latin typeface="Times New Roman"/>
              <a:cs typeface="Times New Roman"/>
            </a:endParaRPr>
          </a:p>
          <a:p>
            <a:pPr marL="635" algn="ctr">
              <a:lnSpc>
                <a:spcPct val="100000"/>
              </a:lnSpc>
            </a:pPr>
            <a:r>
              <a:rPr sz="1100" b="1" spc="-10" dirty="0">
                <a:solidFill>
                  <a:srgbClr val="FFFFFF"/>
                </a:solidFill>
                <a:latin typeface="Arial"/>
                <a:cs typeface="Arial"/>
              </a:rPr>
              <a:t>ДИСТАНЦИОННЫЕ</a:t>
            </a:r>
            <a:r>
              <a:rPr sz="1100" b="1" spc="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b="1" spc="-10" dirty="0">
                <a:solidFill>
                  <a:srgbClr val="FFFFFF"/>
                </a:solidFill>
                <a:latin typeface="Arial"/>
                <a:cs typeface="Arial"/>
              </a:rPr>
              <a:t>ЭТАПЫ</a:t>
            </a:r>
            <a:endParaRPr sz="1100">
              <a:latin typeface="Arial"/>
              <a:cs typeface="Arial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7174992" y="4319015"/>
            <a:ext cx="4490085" cy="472440"/>
          </a:xfrm>
          <a:prstGeom prst="rect">
            <a:avLst/>
          </a:prstGeom>
          <a:solidFill>
            <a:srgbClr val="4DBBC3"/>
          </a:solidFill>
        </p:spPr>
        <p:txBody>
          <a:bodyPr vert="horz" wrap="square" lIns="0" tIns="254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1000">
              <a:latin typeface="Times New Roman"/>
              <a:cs typeface="Times New Roman"/>
            </a:endParaRPr>
          </a:p>
          <a:p>
            <a:pPr marL="1270" algn="ctr">
              <a:lnSpc>
                <a:spcPct val="100000"/>
              </a:lnSpc>
            </a:pPr>
            <a:r>
              <a:rPr sz="1100" b="1" dirty="0">
                <a:solidFill>
                  <a:srgbClr val="FFFFFF"/>
                </a:solidFill>
                <a:latin typeface="Arial"/>
                <a:cs typeface="Arial"/>
              </a:rPr>
              <a:t>ОЧНЫЕ</a:t>
            </a:r>
            <a:r>
              <a:rPr sz="1100" b="1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b="1" spc="-10" dirty="0">
                <a:solidFill>
                  <a:srgbClr val="FFFFFF"/>
                </a:solidFill>
                <a:latin typeface="Arial"/>
                <a:cs typeface="Arial"/>
              </a:rPr>
              <a:t>ЭТАПЫ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51" name="object 51"/>
          <p:cNvGrpSpPr/>
          <p:nvPr/>
        </p:nvGrpSpPr>
        <p:grpSpPr>
          <a:xfrm>
            <a:off x="1894332" y="1609344"/>
            <a:ext cx="7706995" cy="414655"/>
            <a:chOff x="1894332" y="1609344"/>
            <a:chExt cx="7706995" cy="414655"/>
          </a:xfrm>
        </p:grpSpPr>
        <p:pic>
          <p:nvPicPr>
            <p:cNvPr id="52" name="object 52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894332" y="1609344"/>
              <a:ext cx="248412" cy="414527"/>
            </a:xfrm>
            <a:prstGeom prst="rect">
              <a:avLst/>
            </a:prstGeom>
          </p:spPr>
        </p:pic>
        <p:pic>
          <p:nvPicPr>
            <p:cNvPr id="53" name="object 5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172455" y="1609344"/>
              <a:ext cx="248412" cy="414527"/>
            </a:xfrm>
            <a:prstGeom prst="rect">
              <a:avLst/>
            </a:prstGeom>
          </p:spPr>
        </p:pic>
        <p:pic>
          <p:nvPicPr>
            <p:cNvPr id="54" name="object 5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024116" y="1609344"/>
              <a:ext cx="248411" cy="414527"/>
            </a:xfrm>
            <a:prstGeom prst="rect">
              <a:avLst/>
            </a:prstGeom>
          </p:spPr>
        </p:pic>
        <p:pic>
          <p:nvPicPr>
            <p:cNvPr id="55" name="object 5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352788" y="1609344"/>
              <a:ext cx="248411" cy="414527"/>
            </a:xfrm>
            <a:prstGeom prst="rect">
              <a:avLst/>
            </a:prstGeom>
          </p:spPr>
        </p:pic>
      </p:grpSp>
      <p:sp>
        <p:nvSpPr>
          <p:cNvPr id="58" name="object 6">
            <a:extLst>
              <a:ext uri="{FF2B5EF4-FFF2-40B4-BE49-F238E27FC236}">
                <a16:creationId xmlns:a16="http://schemas.microsoft.com/office/drawing/2014/main" id="{09672C57-CB35-42B4-ABF2-E6192F3122C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32866" y="284810"/>
            <a:ext cx="8677251" cy="86619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3535"/>
              </a:lnSpc>
              <a:spcBef>
                <a:spcPts val="95"/>
              </a:spcBef>
            </a:pPr>
            <a:r>
              <a:rPr spc="40" dirty="0"/>
              <a:t>Этапы</a:t>
            </a:r>
            <a:r>
              <a:rPr spc="355" dirty="0"/>
              <a:t> </a:t>
            </a:r>
            <a:r>
              <a:rPr spc="200" dirty="0" err="1"/>
              <a:t>Конкурса</a:t>
            </a:r>
            <a:r>
              <a:rPr spc="360" dirty="0"/>
              <a:t> </a:t>
            </a:r>
            <a:br>
              <a:rPr lang="ru-RU" spc="360" dirty="0"/>
            </a:br>
            <a:r>
              <a:rPr sz="2400" b="1" spc="229" dirty="0" err="1"/>
              <a:t>для</a:t>
            </a:r>
            <a:r>
              <a:rPr sz="2400" b="1" spc="360" dirty="0"/>
              <a:t> </a:t>
            </a:r>
            <a:r>
              <a:rPr sz="2400" b="1" spc="195" dirty="0" err="1"/>
              <a:t>школьников</a:t>
            </a:r>
            <a:r>
              <a:rPr lang="ru-RU" sz="2400" b="1" spc="195" dirty="0"/>
              <a:t> 8</a:t>
            </a:r>
            <a:r>
              <a:rPr sz="2400" b="1" spc="130" dirty="0"/>
              <a:t>-</a:t>
            </a:r>
            <a:r>
              <a:rPr lang="ru-RU" sz="2400" b="1" spc="130" dirty="0"/>
              <a:t>10</a:t>
            </a:r>
            <a:r>
              <a:rPr sz="2400" b="1" spc="315" dirty="0"/>
              <a:t> </a:t>
            </a:r>
            <a:r>
              <a:rPr sz="2400" b="1" spc="204" dirty="0" err="1"/>
              <a:t>классов</a:t>
            </a:r>
            <a:r>
              <a:rPr lang="ru-RU" sz="2400" b="1" spc="204" dirty="0"/>
              <a:t> и СПО</a:t>
            </a:r>
            <a:endParaRPr sz="2400" b="1" spc="204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B5795C9-F316-452F-B77A-4AD42578EC0E}"/>
              </a:ext>
            </a:extLst>
          </p:cNvPr>
          <p:cNvSpPr txBox="1"/>
          <p:nvPr/>
        </p:nvSpPr>
        <p:spPr>
          <a:xfrm>
            <a:off x="9978254" y="2057787"/>
            <a:ext cx="13413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25-29 октября</a:t>
            </a:r>
            <a:endParaRPr lang="ru-RU" sz="1400" dirty="0">
              <a:latin typeface="Microsoft Sans Serif"/>
              <a:cs typeface="Microsoft Sans Serif"/>
            </a:endParaRPr>
          </a:p>
        </p:txBody>
      </p:sp>
      <p:sp>
        <p:nvSpPr>
          <p:cNvPr id="61" name="object 9">
            <a:extLst>
              <a:ext uri="{FF2B5EF4-FFF2-40B4-BE49-F238E27FC236}">
                <a16:creationId xmlns:a16="http://schemas.microsoft.com/office/drawing/2014/main" id="{96696526-637B-4E4A-9DB7-A9A3A883E81D}"/>
              </a:ext>
            </a:extLst>
          </p:cNvPr>
          <p:cNvSpPr/>
          <p:nvPr/>
        </p:nvSpPr>
        <p:spPr>
          <a:xfrm>
            <a:off x="8417928" y="5382378"/>
            <a:ext cx="3252470" cy="789940"/>
          </a:xfrm>
          <a:custGeom>
            <a:avLst/>
            <a:gdLst/>
            <a:ahLst/>
            <a:cxnLst/>
            <a:rect l="l" t="t" r="r" b="b"/>
            <a:pathLst>
              <a:path w="3252470" h="789939">
                <a:moveTo>
                  <a:pt x="0" y="789432"/>
                </a:moveTo>
                <a:lnTo>
                  <a:pt x="3252215" y="789432"/>
                </a:lnTo>
                <a:lnTo>
                  <a:pt x="3252215" y="0"/>
                </a:lnTo>
                <a:lnTo>
                  <a:pt x="0" y="0"/>
                </a:lnTo>
                <a:lnTo>
                  <a:pt x="0" y="789432"/>
                </a:lnTo>
                <a:close/>
              </a:path>
            </a:pathLst>
          </a:custGeom>
          <a:solidFill>
            <a:srgbClr val="FF5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10">
            <a:extLst>
              <a:ext uri="{FF2B5EF4-FFF2-40B4-BE49-F238E27FC236}">
                <a16:creationId xmlns:a16="http://schemas.microsoft.com/office/drawing/2014/main" id="{3746D00D-CAB3-4335-BAEF-1DDF422FD0C6}"/>
              </a:ext>
            </a:extLst>
          </p:cNvPr>
          <p:cNvSpPr txBox="1"/>
          <p:nvPr/>
        </p:nvSpPr>
        <p:spPr>
          <a:xfrm>
            <a:off x="8620748" y="5486400"/>
            <a:ext cx="284988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05" algn="ctr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Очный</a:t>
            </a:r>
            <a:r>
              <a:rPr sz="180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FFFFFF"/>
                </a:solidFill>
                <a:latin typeface="Arial"/>
                <a:cs typeface="Arial"/>
              </a:rPr>
              <a:t>ФИНАЛ</a:t>
            </a:r>
            <a:endParaRPr sz="1800" dirty="0">
              <a:latin typeface="Arial"/>
              <a:cs typeface="Arial"/>
            </a:endParaRPr>
          </a:p>
          <a:p>
            <a:pPr marL="635" algn="ctr">
              <a:lnSpc>
                <a:spcPct val="100000"/>
              </a:lnSpc>
              <a:spcBef>
                <a:spcPts val="5"/>
              </a:spcBef>
            </a:pP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в</a:t>
            </a:r>
            <a:r>
              <a:rPr sz="18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МДЦ</a:t>
            </a:r>
            <a:r>
              <a:rPr sz="18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spc="-15" dirty="0">
                <a:solidFill>
                  <a:srgbClr val="FFFFFF"/>
                </a:solidFill>
                <a:latin typeface="Arial"/>
                <a:cs typeface="Arial"/>
              </a:rPr>
              <a:t>«</a:t>
            </a:r>
            <a:r>
              <a:rPr sz="1800" b="1" spc="-15" dirty="0" err="1">
                <a:solidFill>
                  <a:srgbClr val="FFFFFF"/>
                </a:solidFill>
                <a:latin typeface="Arial"/>
                <a:cs typeface="Arial"/>
              </a:rPr>
              <a:t>Артек</a:t>
            </a:r>
            <a:r>
              <a:rPr sz="1800" b="1" spc="-15" dirty="0">
                <a:solidFill>
                  <a:srgbClr val="FFFFFF"/>
                </a:solidFill>
                <a:latin typeface="Arial"/>
                <a:cs typeface="Arial"/>
              </a:rPr>
              <a:t>»</a:t>
            </a:r>
            <a:endParaRPr sz="18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F5A6F22F-CD97-4815-A29D-CFC6E202B1A2}"/>
              </a:ext>
            </a:extLst>
          </p:cNvPr>
          <p:cNvSpPr/>
          <p:nvPr/>
        </p:nvSpPr>
        <p:spPr>
          <a:xfrm>
            <a:off x="1143000" y="4800600"/>
            <a:ext cx="11049000" cy="1295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по итогам конкурса  появится возможность пройти стажировки в крупных компаниях. </a:t>
            </a: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32866" y="284810"/>
            <a:ext cx="6987134" cy="4892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100" dirty="0"/>
              <a:t>Призовой</a:t>
            </a:r>
            <a:r>
              <a:rPr spc="360" dirty="0"/>
              <a:t> </a:t>
            </a:r>
            <a:r>
              <a:rPr spc="155" dirty="0" err="1"/>
              <a:t>фонд</a:t>
            </a:r>
            <a:r>
              <a:rPr spc="340" dirty="0"/>
              <a:t> </a:t>
            </a:r>
            <a:r>
              <a:rPr spc="235" dirty="0" err="1"/>
              <a:t>конкурса</a:t>
            </a:r>
            <a:r>
              <a:rPr lang="ru-RU" spc="235" dirty="0"/>
              <a:t> 2023</a:t>
            </a:r>
            <a:endParaRPr spc="235" dirty="0"/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8532834"/>
              </p:ext>
            </p:extLst>
          </p:nvPr>
        </p:nvGraphicFramePr>
        <p:xfrm>
          <a:off x="632866" y="856530"/>
          <a:ext cx="7764464" cy="439498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827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816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41219">
                <a:tc gridSpan="2">
                  <a:txBody>
                    <a:bodyPr/>
                    <a:lstStyle/>
                    <a:p>
                      <a:pPr algn="ctr"/>
                      <a:r>
                        <a:rPr lang="ru-RU" sz="10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Студенты СПО</a:t>
                      </a:r>
                      <a:endParaRPr dirty="0"/>
                    </a:p>
                  </a:txBody>
                  <a:tcPr marL="0" marR="0" marT="2413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1F5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3770">
                <a:tc>
                  <a:txBody>
                    <a:bodyPr/>
                    <a:lstStyle/>
                    <a:p>
                      <a:pPr marL="635" algn="ctr">
                        <a:lnSpc>
                          <a:spcPct val="150000"/>
                        </a:lnSpc>
                        <a:spcBef>
                          <a:spcPts val="600"/>
                        </a:spcBef>
                      </a:pPr>
                      <a:r>
                        <a:rPr lang="ru-RU" sz="1400" b="1" spc="-5" dirty="0" err="1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Arial"/>
                        </a:rPr>
                        <a:t>Невыпускной</a:t>
                      </a:r>
                      <a:r>
                        <a:rPr lang="ru-RU" sz="1400" b="1" spc="-5" dirty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Arial"/>
                        </a:rPr>
                        <a:t> курс</a:t>
                      </a:r>
                    </a:p>
                    <a:p>
                      <a:pPr marL="635" algn="ctr">
                        <a:lnSpc>
                          <a:spcPct val="150000"/>
                        </a:lnSpc>
                        <a:spcBef>
                          <a:spcPts val="600"/>
                        </a:spcBef>
                      </a:pPr>
                      <a:r>
                        <a:rPr lang="ru-RU" sz="1400" b="1" spc="-5" dirty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Arial"/>
                        </a:rPr>
                        <a:t> (по состоянию на 2022/2023 уч. год)</a:t>
                      </a:r>
                      <a:endParaRPr sz="1400" b="1" spc="-5" dirty="0">
                        <a:solidFill>
                          <a:srgbClr val="FFFFFF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381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DBBC3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50000"/>
                        </a:lnSpc>
                        <a:spcBef>
                          <a:spcPts val="600"/>
                        </a:spcBef>
                      </a:pPr>
                      <a:r>
                        <a:rPr lang="ru-RU" sz="1400" b="1" spc="-5" dirty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Arial"/>
                        </a:rPr>
                        <a:t>Выпускной курс</a:t>
                      </a:r>
                    </a:p>
                    <a:p>
                      <a:pPr marL="635" algn="ctr">
                        <a:lnSpc>
                          <a:spcPct val="150000"/>
                        </a:lnSpc>
                        <a:spcBef>
                          <a:spcPts val="600"/>
                        </a:spcBef>
                      </a:pPr>
                      <a:r>
                        <a:rPr lang="ru-RU" sz="1400" b="1" spc="-5" dirty="0">
                          <a:solidFill>
                            <a:srgbClr val="FFFFFF"/>
                          </a:solidFill>
                          <a:latin typeface="Arial"/>
                          <a:ea typeface="+mn-ea"/>
                          <a:cs typeface="Arial"/>
                        </a:rPr>
                        <a:t> (по состоянию на 2022/2023 уч. год)</a:t>
                      </a:r>
                    </a:p>
                  </a:txBody>
                  <a:tcPr marL="0" marR="0" marT="381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144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600" b="1" spc="-55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200 полуфиналистов</a:t>
                      </a: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lang="ru-RU" sz="1600" spc="-10" dirty="0">
                          <a:solidFill>
                            <a:schemeClr val="tx1"/>
                          </a:solidFill>
                          <a:latin typeface="Microsoft Sans Serif"/>
                          <a:ea typeface="+mn-ea"/>
                          <a:cs typeface="Microsoft Sans Serif"/>
                        </a:rPr>
                        <a:t>100 тыс. руб.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sz="1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1EDE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600" b="1" spc="-55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Arial"/>
                        </a:rPr>
                        <a:t>200 полуфиналистов</a:t>
                      </a:r>
                    </a:p>
                    <a:p>
                      <a:pPr marL="0" algn="ctr">
                        <a:lnSpc>
                          <a:spcPct val="100000"/>
                        </a:lnSpc>
                      </a:pPr>
                      <a:r>
                        <a:rPr lang="ru-RU" sz="1600" spc="-10" dirty="0">
                          <a:solidFill>
                            <a:schemeClr val="tx1"/>
                          </a:solidFill>
                          <a:latin typeface="Microsoft Sans Serif"/>
                          <a:ea typeface="+mn-ea"/>
                          <a:cs typeface="Microsoft Sans Serif"/>
                        </a:rPr>
                        <a:t>200 тыс. руб.</a:t>
                      </a:r>
                      <a:endParaRPr sz="1600" spc="-10" dirty="0">
                        <a:solidFill>
                          <a:schemeClr val="tx1"/>
                        </a:solidFill>
                        <a:latin typeface="Microsoft Sans Serif"/>
                        <a:ea typeface="+mn-ea"/>
                        <a:cs typeface="Microsoft Sans Serif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1236"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lang="ru-RU" sz="1600" b="1" spc="-5" dirty="0">
                          <a:latin typeface="Arial"/>
                          <a:cs typeface="Arial"/>
                        </a:rPr>
                        <a:t>100</a:t>
                      </a:r>
                      <a:r>
                        <a:rPr sz="1600" b="1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5" dirty="0">
                          <a:latin typeface="Arial"/>
                          <a:cs typeface="Arial"/>
                        </a:rPr>
                        <a:t>победителей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6985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1EDEE"/>
                    </a:solidFill>
                  </a:tcPr>
                </a:tc>
                <a:tc>
                  <a:txBody>
                    <a:bodyPr/>
                    <a:lstStyle/>
                    <a:p>
                      <a:pPr marL="487680" algn="ctr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lang="ru-RU" sz="1600" b="1" spc="-70" dirty="0">
                          <a:latin typeface="Arial"/>
                          <a:cs typeface="Arial"/>
                        </a:rPr>
                        <a:t>100</a:t>
                      </a:r>
                      <a:r>
                        <a:rPr sz="1600" b="1" spc="-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5" dirty="0" err="1">
                          <a:latin typeface="Arial"/>
                          <a:cs typeface="Arial"/>
                        </a:rPr>
                        <a:t>п</a:t>
                      </a:r>
                      <a:r>
                        <a:rPr sz="1600" b="1" dirty="0" err="1">
                          <a:latin typeface="Arial"/>
                          <a:cs typeface="Arial"/>
                        </a:rPr>
                        <a:t>об</a:t>
                      </a:r>
                      <a:r>
                        <a:rPr sz="1600" b="1" spc="5" dirty="0" err="1">
                          <a:latin typeface="Arial"/>
                          <a:cs typeface="Arial"/>
                        </a:rPr>
                        <a:t>е</a:t>
                      </a:r>
                      <a:r>
                        <a:rPr sz="1600" b="1" spc="-10" dirty="0" err="1">
                          <a:latin typeface="Arial"/>
                          <a:cs typeface="Arial"/>
                        </a:rPr>
                        <a:t>ди</a:t>
                      </a:r>
                      <a:r>
                        <a:rPr sz="1600" b="1" spc="-15" dirty="0" err="1">
                          <a:latin typeface="Arial"/>
                          <a:cs typeface="Arial"/>
                        </a:rPr>
                        <a:t>т</a:t>
                      </a:r>
                      <a:r>
                        <a:rPr sz="1600" b="1" dirty="0" err="1">
                          <a:latin typeface="Arial"/>
                          <a:cs typeface="Arial"/>
                        </a:rPr>
                        <a:t>е</a:t>
                      </a:r>
                      <a:r>
                        <a:rPr sz="1600" b="1" spc="-10" dirty="0" err="1">
                          <a:latin typeface="Arial"/>
                          <a:cs typeface="Arial"/>
                        </a:rPr>
                        <a:t>л</a:t>
                      </a:r>
                      <a:r>
                        <a:rPr sz="1600" b="1" dirty="0" err="1">
                          <a:latin typeface="Arial"/>
                          <a:cs typeface="Arial"/>
                        </a:rPr>
                        <a:t>ей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9461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110858">
                <a:tc>
                  <a:txBody>
                    <a:bodyPr/>
                    <a:lstStyle/>
                    <a:p>
                      <a:pPr algn="ctr">
                        <a:lnSpc>
                          <a:spcPts val="1120"/>
                        </a:lnSpc>
                      </a:pPr>
                      <a:r>
                        <a:rPr sz="1600" spc="-30" dirty="0">
                          <a:latin typeface="Microsoft Sans Serif"/>
                          <a:cs typeface="Microsoft Sans Serif"/>
                        </a:rPr>
                        <a:t>Диплом</a:t>
                      </a:r>
                      <a:r>
                        <a:rPr sz="16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600" spc="-10" dirty="0">
                          <a:latin typeface="Microsoft Sans Serif"/>
                          <a:cs typeface="Microsoft Sans Serif"/>
                        </a:rPr>
                        <a:t>«Победителя»</a:t>
                      </a:r>
                      <a:endParaRPr sz="1600" dirty="0">
                        <a:latin typeface="Microsoft Sans Serif"/>
                        <a:cs typeface="Microsoft Sans Serif"/>
                      </a:endParaRPr>
                    </a:p>
                    <a:p>
                      <a:pPr algn="ctr">
                        <a:lnSpc>
                          <a:spcPts val="1639"/>
                        </a:lnSpc>
                        <a:spcBef>
                          <a:spcPts val="200"/>
                        </a:spcBef>
                      </a:pPr>
                      <a:r>
                        <a:rPr sz="1600" b="1" spc="-5" dirty="0">
                          <a:latin typeface="Arial"/>
                          <a:cs typeface="Arial"/>
                        </a:rPr>
                        <a:t>200</a:t>
                      </a:r>
                      <a:r>
                        <a:rPr sz="1600" b="1" spc="-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5" dirty="0">
                          <a:latin typeface="Arial"/>
                          <a:cs typeface="Arial"/>
                        </a:rPr>
                        <a:t>тыс.</a:t>
                      </a:r>
                      <a:r>
                        <a:rPr sz="1600" b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5" dirty="0" err="1">
                          <a:latin typeface="Arial"/>
                          <a:cs typeface="Arial"/>
                        </a:rPr>
                        <a:t>руб</a:t>
                      </a:r>
                      <a:r>
                        <a:rPr sz="1600" b="1" spc="-15" dirty="0">
                          <a:latin typeface="Arial"/>
                          <a:cs typeface="Arial"/>
                        </a:rPr>
                        <a:t>.</a:t>
                      </a:r>
                      <a:endParaRPr lang="ru-RU" sz="1600" b="1" spc="-15" dirty="0">
                        <a:latin typeface="Arial"/>
                        <a:cs typeface="Arial"/>
                      </a:endParaRPr>
                    </a:p>
                    <a:p>
                      <a:pPr marL="0" marR="0" lvl="0" indent="0" algn="ctr" defTabSz="914400" eaLnBrk="1" fontAlgn="auto" latinLnBrk="0" hangingPunct="1">
                        <a:lnSpc>
                          <a:spcPts val="1639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spc="-10" dirty="0">
                          <a:latin typeface="Microsoft Sans Serif"/>
                          <a:cs typeface="Microsoft Sans Serif"/>
                        </a:rPr>
                        <a:t>на образование и саморазвитие или запуск стартапа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1ED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ts val="162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spc="-30" dirty="0">
                          <a:latin typeface="Microsoft Sans Serif"/>
                          <a:cs typeface="Microsoft Sans Serif"/>
                        </a:rPr>
                        <a:t>Диплом</a:t>
                      </a:r>
                      <a:r>
                        <a:rPr lang="ru-RU" sz="16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lang="ru-RU" sz="1600" spc="-10" dirty="0">
                          <a:latin typeface="Microsoft Sans Serif"/>
                          <a:cs typeface="Microsoft Sans Serif"/>
                        </a:rPr>
                        <a:t>«Победителя»</a:t>
                      </a:r>
                      <a:endParaRPr lang="ru-RU" sz="1600" dirty="0">
                        <a:latin typeface="Microsoft Sans Serif"/>
                        <a:cs typeface="Microsoft Sans Serif"/>
                      </a:endParaRPr>
                    </a:p>
                    <a:p>
                      <a:pPr algn="ctr">
                        <a:lnSpc>
                          <a:spcPts val="1620"/>
                        </a:lnSpc>
                      </a:pPr>
                      <a:r>
                        <a:rPr sz="1600" b="1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1600" b="1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dirty="0">
                          <a:latin typeface="Arial"/>
                          <a:cs typeface="Arial"/>
                        </a:rPr>
                        <a:t>млн</a:t>
                      </a:r>
                      <a:r>
                        <a:rPr sz="1600" b="1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20" dirty="0">
                          <a:latin typeface="Arial"/>
                          <a:cs typeface="Arial"/>
                        </a:rPr>
                        <a:t>руб.</a:t>
                      </a:r>
                      <a:endParaRPr sz="1600" dirty="0">
                        <a:latin typeface="Arial"/>
                        <a:cs typeface="Arial"/>
                      </a:endParaRPr>
                    </a:p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229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spc="-10" dirty="0">
                          <a:latin typeface="Microsoft Sans Serif"/>
                          <a:cs typeface="Microsoft Sans Serif"/>
                        </a:rPr>
                        <a:t>оплата обучения (программы бакалавриата и/или магистратуры, подготовка к ЕГЭ), оплата проезда к месту учебы, на приобретение собственного жилья, покупку оборудования для организаций собственного дела и проч.</a:t>
                      </a:r>
                      <a:endParaRPr sz="1600" spc="-10" dirty="0">
                        <a:solidFill>
                          <a:schemeClr val="tx1"/>
                        </a:solidFill>
                        <a:latin typeface="Microsoft Sans Serif"/>
                        <a:ea typeface="+mn-ea"/>
                        <a:cs typeface="Microsoft Sans Serif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6" name="object 13">
            <a:extLst>
              <a:ext uri="{FF2B5EF4-FFF2-40B4-BE49-F238E27FC236}">
                <a16:creationId xmlns:a16="http://schemas.microsoft.com/office/drawing/2014/main" id="{6A12FCCB-4C9D-45DB-A939-B074EF4D6CE9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922353" y="5340473"/>
            <a:ext cx="228600" cy="21565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32866" y="284810"/>
            <a:ext cx="4126865" cy="497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200" dirty="0"/>
              <a:t>Как</a:t>
            </a:r>
            <a:r>
              <a:rPr spc="325" dirty="0"/>
              <a:t> </a:t>
            </a:r>
            <a:r>
              <a:rPr spc="195" dirty="0"/>
              <a:t>подать</a:t>
            </a:r>
            <a:r>
              <a:rPr spc="330" dirty="0"/>
              <a:t> </a:t>
            </a:r>
            <a:r>
              <a:rPr spc="185" dirty="0"/>
              <a:t>заявку?</a:t>
            </a:r>
          </a:p>
        </p:txBody>
      </p:sp>
      <p:sp>
        <p:nvSpPr>
          <p:cNvPr id="3" name="object 3"/>
          <p:cNvSpPr/>
          <p:nvPr/>
        </p:nvSpPr>
        <p:spPr>
          <a:xfrm>
            <a:off x="623316" y="1258823"/>
            <a:ext cx="11018520" cy="1233170"/>
          </a:xfrm>
          <a:custGeom>
            <a:avLst/>
            <a:gdLst/>
            <a:ahLst/>
            <a:cxnLst/>
            <a:rect l="l" t="t" r="r" b="b"/>
            <a:pathLst>
              <a:path w="11018520" h="1233170">
                <a:moveTo>
                  <a:pt x="10910316" y="1077468"/>
                </a:moveTo>
                <a:lnTo>
                  <a:pt x="0" y="1077468"/>
                </a:lnTo>
                <a:lnTo>
                  <a:pt x="0" y="1229868"/>
                </a:lnTo>
                <a:lnTo>
                  <a:pt x="0" y="1232916"/>
                </a:lnTo>
                <a:lnTo>
                  <a:pt x="10910316" y="1232916"/>
                </a:lnTo>
                <a:lnTo>
                  <a:pt x="10910316" y="1229868"/>
                </a:lnTo>
                <a:lnTo>
                  <a:pt x="10910316" y="1077468"/>
                </a:lnTo>
                <a:close/>
              </a:path>
              <a:path w="11018520" h="1233170">
                <a:moveTo>
                  <a:pt x="11018520" y="0"/>
                </a:moveTo>
                <a:lnTo>
                  <a:pt x="0" y="0"/>
                </a:lnTo>
                <a:lnTo>
                  <a:pt x="0" y="1025652"/>
                </a:lnTo>
                <a:lnTo>
                  <a:pt x="11018520" y="1025652"/>
                </a:lnTo>
                <a:lnTo>
                  <a:pt x="11018520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623316" y="1492758"/>
            <a:ext cx="11018520" cy="761106"/>
          </a:xfrm>
          <a:prstGeom prst="rect">
            <a:avLst/>
          </a:prstGeom>
          <a:solidFill>
            <a:srgbClr val="006FC0"/>
          </a:solidFill>
        </p:spPr>
        <p:txBody>
          <a:bodyPr vert="horz" wrap="square" lIns="0" tIns="9525" rIns="0" bIns="0" rtlCol="0">
            <a:spAutoFit/>
          </a:bodyPr>
          <a:lstStyle/>
          <a:p>
            <a:pPr marL="4568825" marR="748030" indent="-3815079" algn="ctr">
              <a:lnSpc>
                <a:spcPct val="100000"/>
              </a:lnSpc>
              <a:spcBef>
                <a:spcPts val="75"/>
              </a:spcBef>
            </a:pPr>
            <a:r>
              <a:rPr sz="2400" b="1" spc="-30" dirty="0">
                <a:solidFill>
                  <a:srgbClr val="FFFFFF"/>
                </a:solidFill>
                <a:latin typeface="Arial"/>
                <a:cs typeface="Arial"/>
              </a:rPr>
              <a:t>ПОДАТЬ</a:t>
            </a:r>
            <a:r>
              <a:rPr sz="24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spc="5" dirty="0">
                <a:solidFill>
                  <a:srgbClr val="FFFFFF"/>
                </a:solidFill>
                <a:latin typeface="Arial"/>
                <a:cs typeface="Arial"/>
              </a:rPr>
              <a:t>ЗАЯВКУ</a:t>
            </a:r>
            <a:r>
              <a:rPr sz="2400" b="1" spc="-5" dirty="0">
                <a:solidFill>
                  <a:srgbClr val="FFFFFF"/>
                </a:solidFill>
                <a:latin typeface="Arial"/>
                <a:cs typeface="Arial"/>
              </a:rPr>
              <a:t> НА КОНКУРС</a:t>
            </a:r>
            <a:r>
              <a:rPr sz="2400" b="1" spc="-10" dirty="0">
                <a:solidFill>
                  <a:srgbClr val="FFFFFF"/>
                </a:solidFill>
                <a:latin typeface="Arial"/>
                <a:cs typeface="Arial"/>
              </a:rPr>
              <a:t> МОЖНО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endParaRPr lang="ru-RU" sz="2400" b="1" dirty="0">
              <a:solidFill>
                <a:srgbClr val="FFFFFF"/>
              </a:solidFill>
              <a:latin typeface="Arial"/>
              <a:cs typeface="Arial"/>
            </a:endParaRPr>
          </a:p>
          <a:p>
            <a:pPr marL="4568825" marR="748030" indent="-3815079" algn="ctr">
              <a:lnSpc>
                <a:spcPct val="100000"/>
              </a:lnSpc>
              <a:spcBef>
                <a:spcPts val="75"/>
              </a:spcBef>
            </a:pPr>
            <a:r>
              <a:rPr lang="ru-RU" sz="2400" b="1" dirty="0">
                <a:solidFill>
                  <a:srgbClr val="FFFFFF"/>
                </a:solidFill>
                <a:latin typeface="Arial"/>
                <a:cs typeface="Arial"/>
              </a:rPr>
              <a:t>ДО 1</a:t>
            </a:r>
            <a:r>
              <a:rPr lang="en-US" sz="2400" b="1" dirty="0">
                <a:solidFill>
                  <a:srgbClr val="FFFFFF"/>
                </a:solidFill>
                <a:latin typeface="Arial"/>
                <a:cs typeface="Arial"/>
              </a:rPr>
              <a:t>5</a:t>
            </a:r>
            <a:r>
              <a:rPr lang="ru-RU" sz="2400" b="1" dirty="0">
                <a:solidFill>
                  <a:srgbClr val="FFFFFF"/>
                </a:solidFill>
                <a:latin typeface="Arial"/>
                <a:cs typeface="Arial"/>
              </a:rPr>
              <a:t> МАЯ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Arial"/>
                <a:cs typeface="Arial"/>
              </a:rPr>
              <a:t>202</a:t>
            </a:r>
            <a:r>
              <a:rPr lang="en-US" sz="2400" b="1" spc="-5" dirty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sz="240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spc="-25" dirty="0">
                <a:solidFill>
                  <a:srgbClr val="FFFFFF"/>
                </a:solidFill>
                <a:latin typeface="Arial"/>
                <a:cs typeface="Arial"/>
              </a:rPr>
              <a:t>ГОДА </a:t>
            </a:r>
            <a:r>
              <a:rPr sz="2400" b="1" spc="-6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ПО</a:t>
            </a:r>
            <a:r>
              <a:rPr sz="24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Arial"/>
                <a:cs typeface="Arial"/>
              </a:rPr>
              <a:t>ССЫЛКЕ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845052" y="2336291"/>
            <a:ext cx="4942840" cy="859790"/>
          </a:xfrm>
          <a:custGeom>
            <a:avLst/>
            <a:gdLst/>
            <a:ahLst/>
            <a:cxnLst/>
            <a:rect l="l" t="t" r="r" b="b"/>
            <a:pathLst>
              <a:path w="4942840" h="859789">
                <a:moveTo>
                  <a:pt x="4942332" y="0"/>
                </a:moveTo>
                <a:lnTo>
                  <a:pt x="0" y="0"/>
                </a:lnTo>
                <a:lnTo>
                  <a:pt x="0" y="664476"/>
                </a:lnTo>
                <a:lnTo>
                  <a:pt x="0" y="765060"/>
                </a:lnTo>
                <a:lnTo>
                  <a:pt x="0" y="859536"/>
                </a:lnTo>
                <a:lnTo>
                  <a:pt x="4835652" y="859536"/>
                </a:lnTo>
                <a:lnTo>
                  <a:pt x="4835652" y="765060"/>
                </a:lnTo>
                <a:lnTo>
                  <a:pt x="4942332" y="765060"/>
                </a:lnTo>
                <a:lnTo>
                  <a:pt x="4942332" y="664476"/>
                </a:lnTo>
                <a:lnTo>
                  <a:pt x="4942332" y="0"/>
                </a:lnTo>
                <a:close/>
              </a:path>
            </a:pathLst>
          </a:custGeom>
          <a:solidFill>
            <a:srgbClr val="FC7B7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3845052" y="2490216"/>
            <a:ext cx="4942840" cy="411010"/>
          </a:xfrm>
          <a:prstGeom prst="rect">
            <a:avLst/>
          </a:prstGeom>
          <a:solidFill>
            <a:srgbClr val="FC7B76"/>
          </a:solidFill>
        </p:spPr>
        <p:txBody>
          <a:bodyPr vert="horz" wrap="square" lIns="0" tIns="132715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45"/>
              </a:spcBef>
            </a:pPr>
            <a:r>
              <a:rPr lang="en-US" sz="1800" b="1" spc="-10" dirty="0">
                <a:solidFill>
                  <a:schemeClr val="tx2">
                    <a:lumMod val="60000"/>
                    <a:lumOff val="40000"/>
                  </a:schemeClr>
                </a:solidFill>
                <a:uFill>
                  <a:solidFill>
                    <a:srgbClr val="0462C1"/>
                  </a:solidFill>
                </a:uFill>
                <a:latin typeface="Microsoft Sans Serif"/>
                <a:cs typeface="Microsoft Sans Serif"/>
                <a:hlinkClick r:id="rId2"/>
              </a:rPr>
              <a:t>https://www.bolshayaperemena.online</a:t>
            </a:r>
            <a:endParaRPr sz="1800" dirty="0">
              <a:latin typeface="Microsoft Sans Serif"/>
              <a:cs typeface="Microsoft Sans Serif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103436" y="3955277"/>
            <a:ext cx="8097964" cy="714298"/>
          </a:xfrm>
          <a:prstGeom prst="rect">
            <a:avLst/>
          </a:prstGeom>
          <a:solidFill>
            <a:srgbClr val="93D9DC"/>
          </a:solidFill>
        </p:spPr>
        <p:txBody>
          <a:bodyPr vert="horz" wrap="square" lIns="0" tIns="158750" rIns="0" bIns="0" rtlCol="0">
            <a:spAutoFit/>
          </a:bodyPr>
          <a:lstStyle/>
          <a:p>
            <a:pPr marL="813435" marR="330200" indent="-474345">
              <a:lnSpc>
                <a:spcPct val="100000"/>
              </a:lnSpc>
              <a:spcBef>
                <a:spcPts val="1250"/>
              </a:spcBef>
            </a:pPr>
            <a:r>
              <a:rPr sz="1800" b="1" spc="-25" dirty="0">
                <a:solidFill>
                  <a:srgbClr val="001F5F"/>
                </a:solidFill>
                <a:latin typeface="Arial"/>
                <a:cs typeface="Arial"/>
              </a:rPr>
              <a:t>ВАЖНО!</a:t>
            </a:r>
            <a:r>
              <a:rPr sz="1800" b="1" spc="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1F5F"/>
                </a:solidFill>
                <a:latin typeface="Microsoft Sans Serif"/>
                <a:cs typeface="Microsoft Sans Serif"/>
              </a:rPr>
              <a:t>После</a:t>
            </a:r>
            <a:r>
              <a:rPr sz="1800" spc="25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Microsoft Sans Serif"/>
                <a:cs typeface="Microsoft Sans Serif"/>
              </a:rPr>
              <a:t>регистрации</a:t>
            </a:r>
            <a:r>
              <a:rPr sz="1800" spc="25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Microsoft Sans Serif"/>
                <a:cs typeface="Microsoft Sans Serif"/>
              </a:rPr>
              <a:t>на</a:t>
            </a:r>
            <a:r>
              <a:rPr sz="1800" spc="15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001F5F"/>
                </a:solidFill>
                <a:latin typeface="Microsoft Sans Serif"/>
                <a:cs typeface="Microsoft Sans Serif"/>
              </a:rPr>
              <a:t>платформе</a:t>
            </a:r>
            <a:r>
              <a:rPr sz="1800" spc="25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Microsoft Sans Serif"/>
                <a:cs typeface="Microsoft Sans Serif"/>
              </a:rPr>
              <a:t>«Большой</a:t>
            </a:r>
            <a:r>
              <a:rPr sz="1800" spc="50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001F5F"/>
                </a:solidFill>
                <a:latin typeface="Microsoft Sans Serif"/>
                <a:cs typeface="Microsoft Sans Serif"/>
              </a:rPr>
              <a:t>перемены» </a:t>
            </a:r>
            <a:r>
              <a:rPr sz="1800" spc="-465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001F5F"/>
                </a:solidFill>
                <a:latin typeface="Microsoft Sans Serif"/>
                <a:cs typeface="Microsoft Sans Serif"/>
              </a:rPr>
              <a:t>необходимо</a:t>
            </a:r>
            <a:r>
              <a:rPr sz="1800" spc="30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Arial"/>
                <a:cs typeface="Arial"/>
              </a:rPr>
              <a:t>дополнительно</a:t>
            </a:r>
            <a:r>
              <a:rPr sz="1800" b="1" spc="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Arial"/>
                <a:cs typeface="Arial"/>
              </a:rPr>
              <a:t>подать</a:t>
            </a:r>
            <a:r>
              <a:rPr sz="1800" b="1" spc="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Arial"/>
                <a:cs typeface="Arial"/>
              </a:rPr>
              <a:t>заявку</a:t>
            </a:r>
            <a:r>
              <a:rPr sz="1800" b="1" spc="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1F5F"/>
                </a:solidFill>
                <a:latin typeface="Arial"/>
                <a:cs typeface="Arial"/>
              </a:rPr>
              <a:t>на</a:t>
            </a:r>
            <a:r>
              <a:rPr sz="1800" b="1" spc="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Arial"/>
                <a:cs typeface="Arial"/>
              </a:rPr>
              <a:t>Конкурс</a:t>
            </a:r>
            <a:endParaRPr sz="1800" dirty="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623316" y="466344"/>
            <a:ext cx="11018520" cy="2740660"/>
            <a:chOff x="623316" y="466344"/>
            <a:chExt cx="11018520" cy="2740660"/>
          </a:xfrm>
        </p:grpSpPr>
        <p:sp>
          <p:nvSpPr>
            <p:cNvPr id="9" name="object 9"/>
            <p:cNvSpPr/>
            <p:nvPr/>
          </p:nvSpPr>
          <p:spPr>
            <a:xfrm>
              <a:off x="623316" y="1258823"/>
              <a:ext cx="11018520" cy="1948180"/>
            </a:xfrm>
            <a:custGeom>
              <a:avLst/>
              <a:gdLst/>
              <a:ahLst/>
              <a:cxnLst/>
              <a:rect l="l" t="t" r="r" b="b"/>
              <a:pathLst>
                <a:path w="11018520" h="1948180">
                  <a:moveTo>
                    <a:pt x="207264" y="1123188"/>
                  </a:moveTo>
                  <a:lnTo>
                    <a:pt x="108191" y="1123188"/>
                  </a:lnTo>
                  <a:lnTo>
                    <a:pt x="108191" y="1022604"/>
                  </a:lnTo>
                  <a:lnTo>
                    <a:pt x="0" y="1022604"/>
                  </a:lnTo>
                  <a:lnTo>
                    <a:pt x="0" y="1123188"/>
                  </a:lnTo>
                  <a:lnTo>
                    <a:pt x="0" y="1229868"/>
                  </a:lnTo>
                  <a:lnTo>
                    <a:pt x="108191" y="1229868"/>
                  </a:lnTo>
                  <a:lnTo>
                    <a:pt x="207264" y="1229868"/>
                  </a:lnTo>
                  <a:lnTo>
                    <a:pt x="207264" y="1123188"/>
                  </a:lnTo>
                  <a:close/>
                </a:path>
                <a:path w="11018520" h="1948180">
                  <a:moveTo>
                    <a:pt x="243840" y="0"/>
                  </a:moveTo>
                  <a:lnTo>
                    <a:pt x="129540" y="0"/>
                  </a:lnTo>
                  <a:lnTo>
                    <a:pt x="9144" y="0"/>
                  </a:lnTo>
                  <a:lnTo>
                    <a:pt x="7620" y="0"/>
                  </a:lnTo>
                  <a:lnTo>
                    <a:pt x="7620" y="234696"/>
                  </a:lnTo>
                  <a:lnTo>
                    <a:pt x="129540" y="234696"/>
                  </a:lnTo>
                  <a:lnTo>
                    <a:pt x="129540" y="120396"/>
                  </a:lnTo>
                  <a:lnTo>
                    <a:pt x="243840" y="120396"/>
                  </a:lnTo>
                  <a:lnTo>
                    <a:pt x="243840" y="0"/>
                  </a:lnTo>
                  <a:close/>
                </a:path>
                <a:path w="11018520" h="1948180">
                  <a:moveTo>
                    <a:pt x="3429000" y="1830324"/>
                  </a:moveTo>
                  <a:lnTo>
                    <a:pt x="3329940" y="1830324"/>
                  </a:lnTo>
                  <a:lnTo>
                    <a:pt x="3329940" y="1729740"/>
                  </a:lnTo>
                  <a:lnTo>
                    <a:pt x="3221736" y="1729740"/>
                  </a:lnTo>
                  <a:lnTo>
                    <a:pt x="3221736" y="1830324"/>
                  </a:lnTo>
                  <a:lnTo>
                    <a:pt x="3221736" y="1937004"/>
                  </a:lnTo>
                  <a:lnTo>
                    <a:pt x="3329940" y="1937004"/>
                  </a:lnTo>
                  <a:lnTo>
                    <a:pt x="3429000" y="1937004"/>
                  </a:lnTo>
                  <a:lnTo>
                    <a:pt x="3429000" y="1830324"/>
                  </a:lnTo>
                  <a:close/>
                </a:path>
                <a:path w="11018520" h="1948180">
                  <a:moveTo>
                    <a:pt x="8164068" y="1741944"/>
                  </a:moveTo>
                  <a:lnTo>
                    <a:pt x="8057388" y="1741944"/>
                  </a:lnTo>
                  <a:lnTo>
                    <a:pt x="8057388" y="1842528"/>
                  </a:lnTo>
                  <a:lnTo>
                    <a:pt x="7958328" y="1842528"/>
                  </a:lnTo>
                  <a:lnTo>
                    <a:pt x="7958328" y="1947672"/>
                  </a:lnTo>
                  <a:lnTo>
                    <a:pt x="8057388" y="1947672"/>
                  </a:lnTo>
                  <a:lnTo>
                    <a:pt x="8164068" y="1947672"/>
                  </a:lnTo>
                  <a:lnTo>
                    <a:pt x="8164068" y="1842528"/>
                  </a:lnTo>
                  <a:lnTo>
                    <a:pt x="8164068" y="1741944"/>
                  </a:lnTo>
                  <a:close/>
                </a:path>
                <a:path w="11018520" h="1948180">
                  <a:moveTo>
                    <a:pt x="11018520" y="1025652"/>
                  </a:moveTo>
                  <a:lnTo>
                    <a:pt x="10910316" y="1025652"/>
                  </a:lnTo>
                  <a:lnTo>
                    <a:pt x="10910316" y="1126236"/>
                  </a:lnTo>
                  <a:lnTo>
                    <a:pt x="10811256" y="1126236"/>
                  </a:lnTo>
                  <a:lnTo>
                    <a:pt x="10811256" y="1231392"/>
                  </a:lnTo>
                  <a:lnTo>
                    <a:pt x="10910316" y="1231392"/>
                  </a:lnTo>
                  <a:lnTo>
                    <a:pt x="11018520" y="1231392"/>
                  </a:lnTo>
                  <a:lnTo>
                    <a:pt x="11018520" y="1126236"/>
                  </a:lnTo>
                  <a:lnTo>
                    <a:pt x="11018520" y="1025652"/>
                  </a:lnTo>
                  <a:close/>
                </a:path>
                <a:path w="11018520" h="1948180">
                  <a:moveTo>
                    <a:pt x="11018520" y="0"/>
                  </a:moveTo>
                  <a:lnTo>
                    <a:pt x="10896600" y="0"/>
                  </a:lnTo>
                  <a:lnTo>
                    <a:pt x="10783824" y="0"/>
                  </a:lnTo>
                  <a:lnTo>
                    <a:pt x="10783824" y="118872"/>
                  </a:lnTo>
                  <a:lnTo>
                    <a:pt x="10896600" y="118872"/>
                  </a:lnTo>
                  <a:lnTo>
                    <a:pt x="10896600" y="233172"/>
                  </a:lnTo>
                  <a:lnTo>
                    <a:pt x="11018520" y="233172"/>
                  </a:lnTo>
                  <a:lnTo>
                    <a:pt x="11018520" y="118872"/>
                  </a:lnTo>
                  <a:lnTo>
                    <a:pt x="1101852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289804" y="466344"/>
              <a:ext cx="1685544" cy="1053084"/>
            </a:xfrm>
            <a:prstGeom prst="rect">
              <a:avLst/>
            </a:prstGeom>
          </p:spPr>
        </p:pic>
      </p:grpSp>
      <p:pic>
        <p:nvPicPr>
          <p:cNvPr id="13" name="object 1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663696" y="3413759"/>
            <a:ext cx="569976" cy="342900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11668" y="3413759"/>
            <a:ext cx="569976" cy="34290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8B7C69F7-9F84-438B-A354-0C667AF311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961" y="2721784"/>
            <a:ext cx="2657475" cy="32385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462C1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376</TotalTime>
  <Words>409</Words>
  <Application>Microsoft Office PowerPoint</Application>
  <PresentationFormat>Широкоэкранный</PresentationFormat>
  <Paragraphs>68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Microsoft Sans Serif</vt:lpstr>
      <vt:lpstr>Roboto</vt:lpstr>
      <vt:lpstr>Times New Roman</vt:lpstr>
      <vt:lpstr>Office Theme</vt:lpstr>
      <vt:lpstr>Презентация PowerPoint</vt:lpstr>
      <vt:lpstr>Презентация PowerPoint</vt:lpstr>
      <vt:lpstr>«Большая перемена – 2022». Как это было</vt:lpstr>
      <vt:lpstr>Сайт конкурса: https://www.bolshayaperemena.online/ </vt:lpstr>
      <vt:lpstr>Направления конкурса</vt:lpstr>
      <vt:lpstr>Этапы Конкурса  для школьников 8-10 классов и СПО</vt:lpstr>
      <vt:lpstr>Призовой фонд конкурса 2023</vt:lpstr>
      <vt:lpstr>Как подать заявку?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iero</dc:creator>
  <cp:lastModifiedBy>Людмила Юрьевна Вересова</cp:lastModifiedBy>
  <cp:revision>31</cp:revision>
  <dcterms:created xsi:type="dcterms:W3CDTF">2021-05-12T06:35:34Z</dcterms:created>
  <dcterms:modified xsi:type="dcterms:W3CDTF">2023-04-20T08:29:45Z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2021-03-26T00:00:00Z</vt:filetime>
  </property>
  <property fmtid="{D5CDD505-2E9C-101B-9397-08002B2CF9AE}" pid="3" name="Creator">
    <vt:lpwstr>Microsoft® PowerPoint® для Microsoft 365</vt:lpwstr>
  </property>
  <property fmtid="{D5CDD505-2E9C-101B-9397-08002B2CF9AE}" pid="4" name="LastSaved">
    <vt:filetime>2021-05-12T00:00:00Z</vt:filetime>
  </property>
</Properties>
</file>